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1"/>
  </p:notesMasterIdLst>
  <p:sldIdLst>
    <p:sldId id="271" r:id="rId2"/>
    <p:sldId id="272" r:id="rId3"/>
    <p:sldId id="281" r:id="rId4"/>
    <p:sldId id="278" r:id="rId5"/>
    <p:sldId id="273" r:id="rId6"/>
    <p:sldId id="282" r:id="rId7"/>
    <p:sldId id="274" r:id="rId8"/>
    <p:sldId id="258" r:id="rId9"/>
    <p:sldId id="264" r:id="rId10"/>
    <p:sldId id="259" r:id="rId11"/>
    <p:sldId id="265" r:id="rId12"/>
    <p:sldId id="275" r:id="rId13"/>
    <p:sldId id="270" r:id="rId14"/>
    <p:sldId id="267" r:id="rId15"/>
    <p:sldId id="268" r:id="rId16"/>
    <p:sldId id="269" r:id="rId17"/>
    <p:sldId id="279" r:id="rId18"/>
    <p:sldId id="280" r:id="rId19"/>
    <p:sldId id="276"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19" autoAdjust="0"/>
  </p:normalViewPr>
  <p:slideViewPr>
    <p:cSldViewPr>
      <p:cViewPr varScale="1">
        <p:scale>
          <a:sx n="50" d="100"/>
          <a:sy n="50" d="100"/>
        </p:scale>
        <p:origin x="195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38C012B-3C94-4769-8966-3700228C1197}" type="datetimeFigureOut">
              <a:rPr lang="nl-NL" smtClean="0"/>
              <a:t>19-5-2020</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7902A1E-968E-4683-A82D-4F06FADC4396}" type="slidenum">
              <a:rPr lang="nl-NL" smtClean="0"/>
              <a:t>‹nr.›</a:t>
            </a:fld>
            <a:endParaRPr lang="nl-NL"/>
          </a:p>
        </p:txBody>
      </p:sp>
    </p:spTree>
    <p:extLst>
      <p:ext uri="{BB962C8B-B14F-4D97-AF65-F5344CB8AC3E}">
        <p14:creationId xmlns:p14="http://schemas.microsoft.com/office/powerpoint/2010/main" val="1061806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ns-en-gezondheid.infonu.nl/aandoeningen/192044-savantsyndroom-aandoening-met-uitzonderlijke-vermogen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1</a:t>
            </a:fld>
            <a:endParaRPr lang="nl-NL"/>
          </a:p>
        </p:txBody>
      </p:sp>
    </p:spTree>
    <p:extLst>
      <p:ext uri="{BB962C8B-B14F-4D97-AF65-F5344CB8AC3E}">
        <p14:creationId xmlns:p14="http://schemas.microsoft.com/office/powerpoint/2010/main" val="329417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smtClean="0">
                <a:solidFill>
                  <a:schemeClr val="tx1"/>
                </a:solidFill>
              </a:rPr>
              <a:t>Peter Vermeulen is een auteur die veel schrijft over autisme. Sensorische</a:t>
            </a:r>
            <a:r>
              <a:rPr lang="nl-NL" b="0" baseline="0" dirty="0" smtClean="0">
                <a:solidFill>
                  <a:schemeClr val="tx1"/>
                </a:solidFill>
              </a:rPr>
              <a:t> integratie ofwel prikkelverwerking is anders bij mensen met autisme. Het kan dus zo zijn dat iemand met Autisme een geur als onprettig ervaart terwijl deze voor veel mensen als prettig word ervaren. Idem voor alle bovenstaande punten. Voor begeleiders dus van extra belang om dit goed te observeren en begeleiding en leefomgeving hier op af te stemmen. </a:t>
            </a:r>
            <a:endParaRPr lang="nl-NL" b="0" dirty="0">
              <a:solidFill>
                <a:schemeClr val="tx1"/>
              </a:solidFill>
            </a:endParaRPr>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10</a:t>
            </a:fld>
            <a:endParaRPr lang="nl-NL"/>
          </a:p>
        </p:txBody>
      </p:sp>
    </p:spTree>
    <p:extLst>
      <p:ext uri="{BB962C8B-B14F-4D97-AF65-F5344CB8AC3E}">
        <p14:creationId xmlns:p14="http://schemas.microsoft.com/office/powerpoint/2010/main" val="330352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11</a:t>
            </a:fld>
            <a:endParaRPr lang="nl-NL"/>
          </a:p>
        </p:txBody>
      </p:sp>
    </p:spTree>
    <p:extLst>
      <p:ext uri="{BB962C8B-B14F-4D97-AF65-F5344CB8AC3E}">
        <p14:creationId xmlns:p14="http://schemas.microsoft.com/office/powerpoint/2010/main" val="192000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Bovenstaande foto’s geven een beeld</a:t>
            </a:r>
            <a:r>
              <a:rPr lang="nl-NL" baseline="0" dirty="0" smtClean="0"/>
              <a:t> hoe vaak autisme bij kinderen in het spel eruit ziet. Vaak weinig fantasie spel maar juist sorteren of ordenen.</a:t>
            </a:r>
            <a:endParaRPr lang="nl-NL" dirty="0"/>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12</a:t>
            </a:fld>
            <a:endParaRPr lang="nl-NL"/>
          </a:p>
        </p:txBody>
      </p:sp>
    </p:spTree>
    <p:extLst>
      <p:ext uri="{BB962C8B-B14F-4D97-AF65-F5344CB8AC3E}">
        <p14:creationId xmlns:p14="http://schemas.microsoft.com/office/powerpoint/2010/main" val="337045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13</a:t>
            </a:fld>
            <a:endParaRPr lang="nl-NL"/>
          </a:p>
        </p:txBody>
      </p:sp>
    </p:spTree>
    <p:extLst>
      <p:ext uri="{BB962C8B-B14F-4D97-AF65-F5344CB8AC3E}">
        <p14:creationId xmlns:p14="http://schemas.microsoft.com/office/powerpoint/2010/main" val="2723593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14</a:t>
            </a:fld>
            <a:endParaRPr lang="nl-NL"/>
          </a:p>
        </p:txBody>
      </p:sp>
    </p:spTree>
    <p:extLst>
      <p:ext uri="{BB962C8B-B14F-4D97-AF65-F5344CB8AC3E}">
        <p14:creationId xmlns:p14="http://schemas.microsoft.com/office/powerpoint/2010/main" val="1986663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15</a:t>
            </a:fld>
            <a:endParaRPr lang="nl-NL"/>
          </a:p>
        </p:txBody>
      </p:sp>
    </p:spTree>
    <p:extLst>
      <p:ext uri="{BB962C8B-B14F-4D97-AF65-F5344CB8AC3E}">
        <p14:creationId xmlns:p14="http://schemas.microsoft.com/office/powerpoint/2010/main" val="247384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16</a:t>
            </a:fld>
            <a:endParaRPr lang="nl-NL"/>
          </a:p>
        </p:txBody>
      </p:sp>
    </p:spTree>
    <p:extLst>
      <p:ext uri="{BB962C8B-B14F-4D97-AF65-F5344CB8AC3E}">
        <p14:creationId xmlns:p14="http://schemas.microsoft.com/office/powerpoint/2010/main" val="99988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Filemon filmpje</a:t>
            </a:r>
            <a:r>
              <a:rPr lang="nl-NL" baseline="0" dirty="0" smtClean="0"/>
              <a:t> 2 min. Geeft aan wat autisme voor hem is. </a:t>
            </a:r>
            <a:endParaRPr lang="nl-NL" dirty="0"/>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17</a:t>
            </a:fld>
            <a:endParaRPr lang="nl-NL"/>
          </a:p>
        </p:txBody>
      </p:sp>
    </p:spTree>
    <p:extLst>
      <p:ext uri="{BB962C8B-B14F-4D97-AF65-F5344CB8AC3E}">
        <p14:creationId xmlns:p14="http://schemas.microsoft.com/office/powerpoint/2010/main" val="2139412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dirty="0" smtClean="0">
                <a:solidFill>
                  <a:schemeClr val="tx1"/>
                </a:solidFill>
                <a:effectLst/>
                <a:latin typeface="+mn-lt"/>
                <a:ea typeface="+mn-ea"/>
                <a:cs typeface="+mn-cs"/>
              </a:rPr>
              <a:t>1. Iedereen is wel een beetje autistisch</a:t>
            </a:r>
          </a:p>
          <a:p>
            <a:r>
              <a:rPr lang="nl-NL" sz="1200" b="0" i="0" u="none" strike="noStrike" kern="1200" dirty="0" smtClean="0">
                <a:solidFill>
                  <a:schemeClr val="tx1"/>
                </a:solidFill>
                <a:effectLst/>
                <a:latin typeface="+mn-lt"/>
                <a:ea typeface="+mn-ea"/>
                <a:cs typeface="+mn-cs"/>
              </a:rPr>
              <a:t>Deze opmerking is hoogstwaarschijnlijk troostend bedoeld: wie die dit zegt hoopt autisme hiermee te relativeren, niet wetend hoe onprettig dit overkomt. Ja, wellicht heeft iedereen wel een autistische trekje. Het spectrum is zo breed – met enorm veel kenmerken – dat het bijna onmogelijk is om er niet een van te hebben.</a:t>
            </a:r>
          </a:p>
          <a:p>
            <a:r>
              <a:rPr lang="nl-NL" sz="1200" b="0" i="0" u="none" strike="noStrike" kern="1200" dirty="0" smtClean="0">
                <a:solidFill>
                  <a:schemeClr val="tx1"/>
                </a:solidFill>
                <a:effectLst/>
                <a:latin typeface="+mn-lt"/>
                <a:ea typeface="+mn-ea"/>
                <a:cs typeface="+mn-cs"/>
              </a:rPr>
              <a:t>Voor iemand met autisme klinkt dit echter als: ach, zo erg is het dus niet om autisme te hebben. Autisme wordt hiermee enorm gebagatelliseerd. Als iedereen kennelijk wel wat trekjes heeft, dan is het toch niet zo erg?</a:t>
            </a:r>
          </a:p>
          <a:p>
            <a:r>
              <a:rPr lang="nl-NL" sz="1200" b="0" i="0" u="none" strike="noStrike" kern="1200" dirty="0" smtClean="0">
                <a:solidFill>
                  <a:schemeClr val="tx1"/>
                </a:solidFill>
                <a:effectLst/>
                <a:latin typeface="+mn-lt"/>
                <a:ea typeface="+mn-ea"/>
                <a:cs typeface="+mn-cs"/>
              </a:rPr>
              <a:t>Het tegendeel is waar: mensen met autisme hebben niet één of twee autistische trekjes, maar een heel scala aan beperkingen. Misschien dat een </a:t>
            </a:r>
            <a:r>
              <a:rPr lang="nl-NL" sz="1200" b="0" i="0" u="none" strike="noStrike" kern="1200" dirty="0" err="1" smtClean="0">
                <a:solidFill>
                  <a:schemeClr val="tx1"/>
                </a:solidFill>
                <a:effectLst/>
                <a:latin typeface="+mn-lt"/>
                <a:ea typeface="+mn-ea"/>
                <a:cs typeface="+mn-cs"/>
              </a:rPr>
              <a:t>neurotypische</a:t>
            </a:r>
            <a:r>
              <a:rPr lang="nl-NL" sz="1200" b="0" i="0" u="none" strike="noStrike" kern="1200" dirty="0" smtClean="0">
                <a:solidFill>
                  <a:schemeClr val="tx1"/>
                </a:solidFill>
                <a:effectLst/>
                <a:latin typeface="+mn-lt"/>
                <a:ea typeface="+mn-ea"/>
                <a:cs typeface="+mn-cs"/>
              </a:rPr>
              <a:t> persoonlijkheid van slag raakt als de kaasschaaf niet op de juiste plek ligt, maar voor iemand met autisme is dit slechts een van de vele stressoren. Vaak is een fulltime baan onmogelijk, met een laag inkomen of uitkering tot gevolg, brengt een sociaal leven allerlei nieuwe uitdagingen en stressoren met zich mee en valt het niet mee om een autismevriendelijke woning te vinden. Dit zijn serieuze problemen, die zelfs tot depressie en burn-out kunnen leiden.</a:t>
            </a:r>
          </a:p>
          <a:p>
            <a:r>
              <a:rPr lang="nl-NL" sz="1200" b="0" i="0" u="none" strike="noStrike" kern="1200" dirty="0" smtClean="0">
                <a:solidFill>
                  <a:schemeClr val="tx1"/>
                </a:solidFill>
                <a:effectLst/>
                <a:latin typeface="+mn-lt"/>
                <a:ea typeface="+mn-ea"/>
                <a:cs typeface="+mn-cs"/>
              </a:rPr>
              <a:t>Dat doe je niet af met iedereen is wel een beetje autistisch. Je zegt toch ook niet tegen iemand met kanker: iedereen voelt zich wel eens ziek?</a:t>
            </a:r>
          </a:p>
          <a:p>
            <a:r>
              <a:rPr lang="nl-NL" sz="1200" b="1" i="0" u="none" strike="noStrike" kern="1200" dirty="0" smtClean="0">
                <a:solidFill>
                  <a:schemeClr val="tx1"/>
                </a:solidFill>
                <a:effectLst/>
                <a:latin typeface="+mn-lt"/>
                <a:ea typeface="+mn-ea"/>
                <a:cs typeface="+mn-cs"/>
              </a:rPr>
              <a:t>2. Je ziet er helemaal niet autistisch uit</a:t>
            </a:r>
          </a:p>
          <a:p>
            <a:r>
              <a:rPr lang="nl-NL" sz="1200" b="0" i="0" u="none" strike="noStrike" kern="1200" dirty="0" smtClean="0">
                <a:solidFill>
                  <a:schemeClr val="tx1"/>
                </a:solidFill>
                <a:effectLst/>
                <a:latin typeface="+mn-lt"/>
                <a:ea typeface="+mn-ea"/>
                <a:cs typeface="+mn-cs"/>
              </a:rPr>
              <a:t>Een veel gemaakte opmerking is: je ziet er helemaal niet autistisch uit. Ook dit is hoogstwaarschijnlijk goed bedoeld: kennelijk vallen de autistische kenmerken niet zo op.</a:t>
            </a:r>
          </a:p>
          <a:p>
            <a:r>
              <a:rPr lang="nl-NL" sz="1200" b="0" i="0" u="none" strike="noStrike" kern="1200" dirty="0" smtClean="0">
                <a:solidFill>
                  <a:schemeClr val="tx1"/>
                </a:solidFill>
                <a:effectLst/>
                <a:latin typeface="+mn-lt"/>
                <a:ea typeface="+mn-ea"/>
                <a:cs typeface="+mn-cs"/>
              </a:rPr>
              <a:t>Degene met autisme denkt echter:</a:t>
            </a:r>
          </a:p>
          <a:p>
            <a:r>
              <a:rPr lang="nl-NL" sz="1200" b="0" i="0" kern="1200" dirty="0" smtClean="0">
                <a:solidFill>
                  <a:schemeClr val="tx1"/>
                </a:solidFill>
                <a:effectLst/>
                <a:latin typeface="+mn-lt"/>
                <a:ea typeface="+mn-ea"/>
                <a:cs typeface="+mn-cs"/>
              </a:rPr>
              <a:t>Hebben mensen met autisme dan een specifiek uiterlijk?</a:t>
            </a:r>
          </a:p>
          <a:p>
            <a:r>
              <a:rPr lang="nl-NL" sz="1200" b="0" i="0" kern="1200" dirty="0" smtClean="0">
                <a:solidFill>
                  <a:schemeClr val="tx1"/>
                </a:solidFill>
                <a:effectLst/>
                <a:latin typeface="+mn-lt"/>
                <a:ea typeface="+mn-ea"/>
                <a:cs typeface="+mn-cs"/>
              </a:rPr>
              <a:t>Voldoe ik niet aan het beeld van de knikkebollende autist die amper uit zijn woorden komt?</a:t>
            </a:r>
          </a:p>
          <a:p>
            <a:r>
              <a:rPr lang="nl-NL" sz="1200" b="0" i="0" u="none" strike="noStrike" kern="1200" dirty="0" smtClean="0">
                <a:solidFill>
                  <a:schemeClr val="tx1"/>
                </a:solidFill>
                <a:effectLst/>
                <a:latin typeface="+mn-lt"/>
                <a:ea typeface="+mn-ea"/>
                <a:cs typeface="+mn-cs"/>
              </a:rPr>
              <a:t>Bovendien wordt autisme ook hier onderschat. Iemand met autisme mag er dan heel gewoon uitzien en zelfs sociaal overkomen, maar van binnen gebeurt van alles. Veel mensen met autisme hebben door de jaren heen geleerd om hun beperkingen te compenseren en zelfs te camoufleren. De wereld is nu eenmaal afgestemd op </a:t>
            </a:r>
            <a:r>
              <a:rPr lang="nl-NL" sz="1200" b="0" i="0" u="none" strike="noStrike" kern="1200" dirty="0" err="1" smtClean="0">
                <a:solidFill>
                  <a:schemeClr val="tx1"/>
                </a:solidFill>
                <a:effectLst/>
                <a:latin typeface="+mn-lt"/>
                <a:ea typeface="+mn-ea"/>
                <a:cs typeface="+mn-cs"/>
              </a:rPr>
              <a:t>neurotypische</a:t>
            </a:r>
            <a:r>
              <a:rPr lang="nl-NL" sz="1200" b="0" i="0" u="none" strike="noStrike" kern="1200" dirty="0" smtClean="0">
                <a:solidFill>
                  <a:schemeClr val="tx1"/>
                </a:solidFill>
                <a:effectLst/>
                <a:latin typeface="+mn-lt"/>
                <a:ea typeface="+mn-ea"/>
                <a:cs typeface="+mn-cs"/>
              </a:rPr>
              <a:t> personen. Als je enigszins wilt meedraaien, moet je je dus aanpassen.</a:t>
            </a:r>
          </a:p>
          <a:p>
            <a:r>
              <a:rPr lang="nl-NL" sz="1200" b="0" i="0" u="none" strike="noStrike" kern="1200" dirty="0" smtClean="0">
                <a:solidFill>
                  <a:schemeClr val="tx1"/>
                </a:solidFill>
                <a:effectLst/>
                <a:latin typeface="+mn-lt"/>
                <a:ea typeface="+mn-ea"/>
                <a:cs typeface="+mn-cs"/>
              </a:rPr>
              <a:t>Wat de omgeving niet ziet, is dat compenseren keihard werken is. Bepaalde dingen in sociaal contact zijn bijvoorbeeld aangeleerd, waardoor ze niet zo vanzelf gaan als bij </a:t>
            </a:r>
            <a:r>
              <a:rPr lang="nl-NL" sz="1200" b="0" i="0" u="none" strike="noStrike" kern="1200" dirty="0" err="1" smtClean="0">
                <a:solidFill>
                  <a:schemeClr val="tx1"/>
                </a:solidFill>
                <a:effectLst/>
                <a:latin typeface="+mn-lt"/>
                <a:ea typeface="+mn-ea"/>
                <a:cs typeface="+mn-cs"/>
              </a:rPr>
              <a:t>neurotypische</a:t>
            </a:r>
            <a:r>
              <a:rPr lang="nl-NL" sz="1200" b="0" i="0" u="none" strike="noStrike" kern="1200" dirty="0" smtClean="0">
                <a:solidFill>
                  <a:schemeClr val="tx1"/>
                </a:solidFill>
                <a:effectLst/>
                <a:latin typeface="+mn-lt"/>
                <a:ea typeface="+mn-ea"/>
                <a:cs typeface="+mn-cs"/>
              </a:rPr>
              <a:t> personen. Denk maar aan het elkaar aankijken en een hand geven. Compensatiegedrag kost enorm veel energie. Je bent continu bezig in te schatten welk gedrag er verwacht wordt en antwoorden worden als het ware in een mentale database opgezocht. Het resultaat is vermoeidheid en overprikkeling, bijvoorbeeld bij sociale aangelegenheden en werk.</a:t>
            </a:r>
            <a:br>
              <a:rPr lang="nl-NL" sz="1200" b="0" i="0" u="none" strike="noStrike" kern="1200" dirty="0" smtClean="0">
                <a:solidFill>
                  <a:schemeClr val="tx1"/>
                </a:solidFill>
                <a:effectLst/>
                <a:latin typeface="+mn-lt"/>
                <a:ea typeface="+mn-ea"/>
                <a:cs typeface="+mn-cs"/>
              </a:rPr>
            </a:br>
            <a:r>
              <a:rPr lang="nl-NL" sz="1200" b="0" i="0" u="none" strike="noStrike" kern="1200" dirty="0" smtClean="0">
                <a:solidFill>
                  <a:schemeClr val="tx1"/>
                </a:solidFill>
                <a:effectLst/>
                <a:latin typeface="+mn-lt"/>
                <a:ea typeface="+mn-ea"/>
                <a:cs typeface="+mn-cs"/>
              </a:rPr>
              <a:t/>
            </a:r>
            <a:br>
              <a:rPr lang="nl-NL" sz="1200" b="0" i="0" u="none" strike="noStrike" kern="1200" dirty="0" smtClean="0">
                <a:solidFill>
                  <a:schemeClr val="tx1"/>
                </a:solidFill>
                <a:effectLst/>
                <a:latin typeface="+mn-lt"/>
                <a:ea typeface="+mn-ea"/>
                <a:cs typeface="+mn-cs"/>
              </a:rPr>
            </a:br>
            <a:r>
              <a:rPr lang="nl-NL" sz="1200" b="0" i="0" u="none" strike="noStrike" kern="1200" dirty="0" smtClean="0">
                <a:solidFill>
                  <a:schemeClr val="tx1"/>
                </a:solidFill>
                <a:effectLst/>
                <a:latin typeface="+mn-lt"/>
                <a:ea typeface="+mn-ea"/>
                <a:cs typeface="+mn-cs"/>
              </a:rPr>
              <a:t/>
            </a:r>
            <a:br>
              <a:rPr lang="nl-NL" sz="1200" b="0" i="0" u="none" strike="noStrike" kern="1200" dirty="0" smtClean="0">
                <a:solidFill>
                  <a:schemeClr val="tx1"/>
                </a:solidFill>
                <a:effectLst/>
                <a:latin typeface="+mn-lt"/>
                <a:ea typeface="+mn-ea"/>
                <a:cs typeface="+mn-cs"/>
              </a:rPr>
            </a:br>
            <a:r>
              <a:rPr lang="nl-NL" sz="1200" b="0" i="0" u="none" strike="noStrike" kern="1200" dirty="0" smtClean="0">
                <a:solidFill>
                  <a:schemeClr val="tx1"/>
                </a:solidFill>
                <a:effectLst/>
                <a:latin typeface="+mn-lt"/>
                <a:ea typeface="+mn-ea"/>
                <a:cs typeface="+mn-cs"/>
              </a:rPr>
              <a:t/>
            </a:r>
            <a:br>
              <a:rPr lang="nl-NL" sz="1200" b="0" i="0" u="none" strike="noStrike" kern="1200" dirty="0" smtClean="0">
                <a:solidFill>
                  <a:schemeClr val="tx1"/>
                </a:solidFill>
                <a:effectLst/>
                <a:latin typeface="+mn-lt"/>
                <a:ea typeface="+mn-ea"/>
                <a:cs typeface="+mn-cs"/>
              </a:rPr>
            </a:br>
            <a:endParaRPr lang="nl-NL" sz="1200" b="0" i="0" u="none" strike="noStrike" kern="1200" dirty="0" smtClean="0">
              <a:solidFill>
                <a:schemeClr val="tx1"/>
              </a:solidFill>
              <a:effectLst/>
              <a:latin typeface="+mn-lt"/>
              <a:ea typeface="+mn-ea"/>
              <a:cs typeface="+mn-cs"/>
            </a:endParaRPr>
          </a:p>
          <a:p>
            <a:r>
              <a:rPr lang="nl-NL" sz="1200" b="1" i="0" u="none" strike="noStrike" kern="1200" dirty="0" smtClean="0">
                <a:solidFill>
                  <a:schemeClr val="tx1"/>
                </a:solidFill>
                <a:effectLst/>
                <a:latin typeface="+mn-lt"/>
                <a:ea typeface="+mn-ea"/>
                <a:cs typeface="+mn-cs"/>
              </a:rPr>
              <a:t>3. Je bent naar je autisme gaan leven</a:t>
            </a:r>
          </a:p>
          <a:p>
            <a:r>
              <a:rPr lang="nl-NL" sz="1200" b="0" i="0" u="none" strike="noStrike" kern="1200" dirty="0" smtClean="0">
                <a:solidFill>
                  <a:schemeClr val="tx1"/>
                </a:solidFill>
                <a:effectLst/>
                <a:latin typeface="+mn-lt"/>
                <a:ea typeface="+mn-ea"/>
                <a:cs typeface="+mn-cs"/>
              </a:rPr>
              <a:t>Een veel gemaakte opmerking is: je bent naar je autisme gaan leven. Voor de omgeving lijkt dit misschien ook zo.</a:t>
            </a:r>
          </a:p>
          <a:p>
            <a:r>
              <a:rPr lang="nl-NL" sz="1200" b="0" i="0" u="none" strike="noStrike" kern="1200" dirty="0" smtClean="0">
                <a:solidFill>
                  <a:schemeClr val="tx1"/>
                </a:solidFill>
                <a:effectLst/>
                <a:latin typeface="+mn-lt"/>
                <a:ea typeface="+mn-ea"/>
                <a:cs typeface="+mn-cs"/>
              </a:rPr>
              <a:t>Wie de diagnose autisme krijgt, staat aan het begin van een traject van zelfinzicht, verandering en acceptatie. Na jaren te hebben gevochten om in de maatschappij mee te kunnen draaien, na jaren telkens vast te lopen zonder te weten hoe dit komt, mag je eindelijk jezelf zijn. Vaak is een diagnose autisme een bevrijding. Eindelijk vallen de puzzelstukjes op hun plaats en mag je zijn wie je bent.</a:t>
            </a:r>
          </a:p>
          <a:p>
            <a:r>
              <a:rPr lang="nl-NL" sz="1200" b="0" i="0" u="none" strike="noStrike" kern="1200" dirty="0" smtClean="0">
                <a:solidFill>
                  <a:schemeClr val="tx1"/>
                </a:solidFill>
                <a:effectLst/>
                <a:latin typeface="+mn-lt"/>
                <a:ea typeface="+mn-ea"/>
                <a:cs typeface="+mn-cs"/>
              </a:rPr>
              <a:t>Na de diagnose gaan veel mensen een traject in van </a:t>
            </a:r>
            <a:r>
              <a:rPr lang="nl-NL" sz="1200" b="0" i="0" u="none" strike="noStrike" kern="1200" dirty="0" err="1" smtClean="0">
                <a:solidFill>
                  <a:schemeClr val="tx1"/>
                </a:solidFill>
                <a:effectLst/>
                <a:latin typeface="+mn-lt"/>
                <a:ea typeface="+mn-ea"/>
                <a:cs typeface="+mn-cs"/>
              </a:rPr>
              <a:t>psycho</a:t>
            </a:r>
            <a:r>
              <a:rPr lang="nl-NL" sz="1200" b="0" i="0" u="none" strike="noStrike" kern="1200" dirty="0" smtClean="0">
                <a:solidFill>
                  <a:schemeClr val="tx1"/>
                </a:solidFill>
                <a:effectLst/>
                <a:latin typeface="+mn-lt"/>
                <a:ea typeface="+mn-ea"/>
                <a:cs typeface="+mn-cs"/>
              </a:rPr>
              <a:t>-educatie, waarbij geleerd wordt wat autisme inhoudt en dat het verstandig is om in bepaalde gevallen jezelf te beschermen in plaats van te vechten. Misschien is een fulltimebaan gewoonweg te hoog gegrepen en is parttime werken of vrijwilligerswerk doen verstandiger. Misschien is het wel beter om eerder weg te gaan bij een verjaardag, om overprikkeling te voorkomen. Misschien reageert iemand met autisme helemaal niet overgevoelig, maar horen deze gevoelens gewoon bij hem of haar en mogen die er zijn.</a:t>
            </a:r>
          </a:p>
          <a:p>
            <a:r>
              <a:rPr lang="nl-NL" sz="1200" b="0" i="0" u="none" strike="noStrike" kern="1200" dirty="0" smtClean="0">
                <a:solidFill>
                  <a:schemeClr val="tx1"/>
                </a:solidFill>
                <a:effectLst/>
                <a:latin typeface="+mn-lt"/>
                <a:ea typeface="+mn-ea"/>
                <a:cs typeface="+mn-cs"/>
              </a:rPr>
              <a:t>Voor de omgeving lijkt het inderdaad alsof iemand met autisme ernaar gaat leven. Plotseling ontstaan er veranderingen, omdat hij of zij stopt met vechten en autisme er mag zijn. Misschien dat de omgeving bepaald gedrag voortaan zal moeten accepteren, wat niet altijd makkelijk is.</a:t>
            </a:r>
          </a:p>
          <a:p>
            <a:r>
              <a:rPr lang="nl-NL" sz="1200" b="0" i="0" u="none" strike="noStrike" kern="1200" dirty="0" smtClean="0">
                <a:solidFill>
                  <a:schemeClr val="tx1"/>
                </a:solidFill>
                <a:effectLst/>
                <a:latin typeface="+mn-lt"/>
                <a:ea typeface="+mn-ea"/>
                <a:cs typeface="+mn-cs"/>
              </a:rPr>
              <a:t>De opmerking ‘je bent naar je autisme gaan leven’ komt echter vervelend over. Het klinkt al snel als kritiek, alsof het fout is, terwijl hij of zij juist heel hard gewerkt heeft om eindelijk zichzelf te kunnen zijn en een minder stressvol leven te leiden. Een fijnere opmerking zou zijn: ‘wat goed dat je nu eindelijk jezelf beschermt door niet meer zoveel van jezelf te eisen.’</a:t>
            </a:r>
          </a:p>
          <a:p>
            <a:r>
              <a:rPr lang="nl-NL" sz="1200" b="1" i="0" u="none" strike="noStrike" kern="1200" dirty="0" smtClean="0">
                <a:solidFill>
                  <a:schemeClr val="tx1"/>
                </a:solidFill>
                <a:effectLst/>
                <a:latin typeface="+mn-lt"/>
                <a:ea typeface="+mn-ea"/>
                <a:cs typeface="+mn-cs"/>
              </a:rPr>
              <a:t>4. Je bent ook zo overgevoelig</a:t>
            </a:r>
          </a:p>
          <a:p>
            <a:r>
              <a:rPr lang="nl-NL" sz="1200" b="0" i="0" u="none" strike="noStrike" kern="1200" dirty="0" smtClean="0">
                <a:solidFill>
                  <a:schemeClr val="tx1"/>
                </a:solidFill>
                <a:effectLst/>
                <a:latin typeface="+mn-lt"/>
                <a:ea typeface="+mn-ea"/>
                <a:cs typeface="+mn-cs"/>
              </a:rPr>
              <a:t>Je bent ook zo overgevoelig! Als iemand met autisme ineens heel boos wordt of moet huilen, wordt dit al snel gezegd.</a:t>
            </a:r>
          </a:p>
          <a:p>
            <a:r>
              <a:rPr lang="nl-NL" sz="1200" b="0" i="0" u="none" strike="noStrike" kern="1200" dirty="0" smtClean="0">
                <a:solidFill>
                  <a:schemeClr val="tx1"/>
                </a:solidFill>
                <a:effectLst/>
                <a:latin typeface="+mn-lt"/>
                <a:ea typeface="+mn-ea"/>
                <a:cs typeface="+mn-cs"/>
              </a:rPr>
              <a:t>Voor de omgeving komen mensen met autisme vaak erg gevoelig over, en dat zijn ze vaak ook. Kritiek kan bijvoorbeeld hard aankomen als die niet opbouwend gegeven wordt. Emoties liggen soms erg aan de oppervlakte, door vermoeidheid of overprikkeling.</a:t>
            </a:r>
          </a:p>
          <a:p>
            <a:r>
              <a:rPr lang="nl-NL" sz="1200" b="0" i="0" u="none" strike="noStrike" kern="1200" dirty="0" smtClean="0">
                <a:solidFill>
                  <a:schemeClr val="tx1"/>
                </a:solidFill>
                <a:effectLst/>
                <a:latin typeface="+mn-lt"/>
                <a:ea typeface="+mn-ea"/>
                <a:cs typeface="+mn-cs"/>
              </a:rPr>
              <a:t>De opmerking ‘je bent ook zo overgevoelig’ gooit dan alleen maar zout in de wonde. Iemand met autisme denkt dan: mag ik dan niet voelen wat ik voel? Vooral het woord ‘overgevoelig’ klinkt negatief, alsof het overdreven is, alsof er vergeleken wordt met andere mensen.</a:t>
            </a:r>
          </a:p>
          <a:p>
            <a:r>
              <a:rPr lang="nl-NL" sz="1200" b="0" i="0" u="none" strike="noStrike" kern="1200" dirty="0" smtClean="0">
                <a:solidFill>
                  <a:schemeClr val="tx1"/>
                </a:solidFill>
                <a:effectLst/>
                <a:latin typeface="+mn-lt"/>
                <a:ea typeface="+mn-ea"/>
                <a:cs typeface="+mn-cs"/>
              </a:rPr>
              <a:t>Het is überhaupt nutteloos om deze opmerking te maken. Wat heeft het voor zin om te benoemen hoe gevoelig iemand is? Je voelt simpelweg wat je voelt. De ene persoon huilt pas als die op sterven ligt, de ander als iets niet gaat zoals verwacht. Er bestaat hierin geen goed of fout. In plaats van te vergelijken, is het wenselijk om begrip te tonen en te laten merken dat gevoelens er mogen zijn.</a:t>
            </a:r>
          </a:p>
          <a:p>
            <a:r>
              <a:rPr lang="nl-NL" sz="1200" b="1" i="0" u="none" strike="noStrike" kern="1200" dirty="0" smtClean="0">
                <a:solidFill>
                  <a:schemeClr val="tx1"/>
                </a:solidFill>
                <a:effectLst/>
                <a:latin typeface="+mn-lt"/>
                <a:ea typeface="+mn-ea"/>
                <a:cs typeface="+mn-cs"/>
              </a:rPr>
              <a:t>Tip</a:t>
            </a:r>
            <a:r>
              <a:rPr lang="nl-NL" sz="1200" b="0" i="0" u="none" strike="noStrike" kern="1200" dirty="0" smtClean="0">
                <a:solidFill>
                  <a:schemeClr val="tx1"/>
                </a:solidFill>
                <a:effectLst/>
                <a:latin typeface="+mn-lt"/>
                <a:ea typeface="+mn-ea"/>
                <a:cs typeface="+mn-cs"/>
              </a:rPr>
              <a:t>: vraag waarom iemand emotioneel reageert en of je iets voor die persoon kunt betekenen.</a:t>
            </a:r>
          </a:p>
          <a:p>
            <a:r>
              <a:rPr lang="nl-NL" sz="1200" b="1" i="0" u="none" strike="noStrike" kern="1200" dirty="0" smtClean="0">
                <a:solidFill>
                  <a:schemeClr val="tx1"/>
                </a:solidFill>
                <a:effectLst/>
                <a:latin typeface="+mn-lt"/>
                <a:ea typeface="+mn-ea"/>
                <a:cs typeface="+mn-cs"/>
              </a:rPr>
              <a:t>5. Nee joh, jij bent helemaal niet autistisch!</a:t>
            </a:r>
          </a:p>
          <a:p>
            <a:r>
              <a:rPr lang="nl-NL" sz="1200" b="0" i="0" u="none" strike="noStrike" kern="1200" dirty="0" smtClean="0">
                <a:solidFill>
                  <a:schemeClr val="tx1"/>
                </a:solidFill>
                <a:effectLst/>
                <a:latin typeface="+mn-lt"/>
                <a:ea typeface="+mn-ea"/>
                <a:cs typeface="+mn-cs"/>
              </a:rPr>
              <a:t>Oh, dus nu wordt autisme zelfs ontkend! Ook hier is mogelijk sprake van iemand die probeert gerust te stellen, wat je bent toch zeker geen kluizenaar die de hele dag schroefjes en boutjes zitten sorteren?</a:t>
            </a:r>
          </a:p>
          <a:p>
            <a:r>
              <a:rPr lang="nl-NL" sz="1200" b="0" i="0" u="none" strike="noStrike" kern="1200" dirty="0" smtClean="0">
                <a:solidFill>
                  <a:schemeClr val="tx1"/>
                </a:solidFill>
                <a:effectLst/>
                <a:latin typeface="+mn-lt"/>
                <a:ea typeface="+mn-ea"/>
                <a:cs typeface="+mn-cs"/>
              </a:rPr>
              <a:t>Nee, maar je hebt wel degelijk autisme, ook al is dit wellicht niet duidelijk te zien. Als de omgeving zo reageert, is het wellicht nuttig als zij zich inlezen in wat autisme inhoudt en interesse tonen in hoe dit iemands leven beïnvloedt. Er bestaan tegenwoordig genoeg documenten en boeken over autisme, evenals lezingen en informatieavonden</a:t>
            </a:r>
          </a:p>
          <a:p>
            <a:r>
              <a:rPr lang="nl-NL" sz="1200" b="0" i="0" u="none" strike="noStrike" kern="1200" dirty="0" smtClean="0">
                <a:solidFill>
                  <a:schemeClr val="tx1"/>
                </a:solidFill>
                <a:effectLst/>
                <a:latin typeface="+mn-lt"/>
                <a:ea typeface="+mn-ea"/>
                <a:cs typeface="+mn-cs"/>
              </a:rPr>
              <a:t>Mogelijk is de diagnose autisme voor de omgeving even wennen en is dit hun manier om ermee om te gaan. Misschien moet het nieuws gewoon even bezinken. Maar als omgeving is het verstandig om hier wel op terug te komen: vraag degene met autisme eens wat het inhoudt en waar je rekening mee kunt houden. Dat is veel fijner dan dat het ontkend wordt</a:t>
            </a:r>
          </a:p>
          <a:p>
            <a:endParaRPr lang="nl-NL" dirty="0"/>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18</a:t>
            </a:fld>
            <a:endParaRPr lang="nl-NL"/>
          </a:p>
        </p:txBody>
      </p:sp>
    </p:spTree>
    <p:extLst>
      <p:ext uri="{BB962C8B-B14F-4D97-AF65-F5344CB8AC3E}">
        <p14:creationId xmlns:p14="http://schemas.microsoft.com/office/powerpoint/2010/main" val="671183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19</a:t>
            </a:fld>
            <a:endParaRPr lang="nl-NL"/>
          </a:p>
        </p:txBody>
      </p:sp>
    </p:spTree>
    <p:extLst>
      <p:ext uri="{BB962C8B-B14F-4D97-AF65-F5344CB8AC3E}">
        <p14:creationId xmlns:p14="http://schemas.microsoft.com/office/powerpoint/2010/main" val="308028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2</a:t>
            </a:fld>
            <a:endParaRPr lang="nl-NL"/>
          </a:p>
        </p:txBody>
      </p:sp>
    </p:spTree>
    <p:extLst>
      <p:ext uri="{BB962C8B-B14F-4D97-AF65-F5344CB8AC3E}">
        <p14:creationId xmlns:p14="http://schemas.microsoft.com/office/powerpoint/2010/main" val="279851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3</a:t>
            </a:fld>
            <a:endParaRPr lang="nl-NL"/>
          </a:p>
        </p:txBody>
      </p:sp>
    </p:spTree>
    <p:extLst>
      <p:ext uri="{BB962C8B-B14F-4D97-AF65-F5344CB8AC3E}">
        <p14:creationId xmlns:p14="http://schemas.microsoft.com/office/powerpoint/2010/main" val="279427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4</a:t>
            </a:fld>
            <a:endParaRPr lang="nl-NL"/>
          </a:p>
        </p:txBody>
      </p:sp>
    </p:spTree>
    <p:extLst>
      <p:ext uri="{BB962C8B-B14F-4D97-AF65-F5344CB8AC3E}">
        <p14:creationId xmlns:p14="http://schemas.microsoft.com/office/powerpoint/2010/main" val="52876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zijn diverse</a:t>
            </a:r>
            <a:r>
              <a:rPr lang="nl-NL" baseline="0" dirty="0" smtClean="0"/>
              <a:t> varianten nog steeds te herkennen. Nu benoemen </a:t>
            </a:r>
            <a:r>
              <a:rPr lang="nl-NL" baseline="0" dirty="0" err="1" smtClean="0"/>
              <a:t>psygologen</a:t>
            </a:r>
            <a:r>
              <a:rPr lang="nl-NL" baseline="0" dirty="0" smtClean="0"/>
              <a:t> dit vaak onder ASS met kenmerken van. Ook zijn er enkele syndromen waarbij autisme de kern van het syndroom is. Het Savant syndroom is hier een voorbeeld van. Zie volgende dia. </a:t>
            </a:r>
            <a:endParaRPr lang="nl-NL" dirty="0"/>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5</a:t>
            </a:fld>
            <a:endParaRPr lang="nl-NL"/>
          </a:p>
        </p:txBody>
      </p:sp>
    </p:spTree>
    <p:extLst>
      <p:ext uri="{BB962C8B-B14F-4D97-AF65-F5344CB8AC3E}">
        <p14:creationId xmlns:p14="http://schemas.microsoft.com/office/powerpoint/2010/main" val="362280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err="1" smtClean="0">
                <a:solidFill>
                  <a:schemeClr val="tx1"/>
                </a:solidFill>
                <a:effectLst/>
                <a:latin typeface="+mn-lt"/>
                <a:ea typeface="+mn-ea"/>
                <a:cs typeface="+mn-cs"/>
              </a:rPr>
              <a:t>Savantsyndroom</a:t>
            </a:r>
            <a:endParaRPr lang="nl-NL" sz="1200" b="1" i="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Ongeveer 1 op de 10 patiënten met een autismespectrumstoornis vertoont tekenen van het </a:t>
            </a:r>
            <a:r>
              <a:rPr lang="nl-NL" sz="1200" b="0" i="0" kern="1200" dirty="0" err="1" smtClean="0">
                <a:solidFill>
                  <a:schemeClr val="tx1"/>
                </a:solidFill>
                <a:effectLst/>
                <a:latin typeface="+mn-lt"/>
                <a:ea typeface="+mn-ea"/>
                <a:cs typeface="+mn-cs"/>
                <a:hlinkClick r:id="rId3" tooltip="Savantsyndroom: Aandoening met uitzonderlijke vermogens"/>
              </a:rPr>
              <a:t>savantsyndroom</a:t>
            </a:r>
            <a:r>
              <a:rPr lang="nl-NL" sz="1200" b="0" i="0" kern="1200" dirty="0" smtClean="0">
                <a:solidFill>
                  <a:schemeClr val="tx1"/>
                </a:solidFill>
                <a:effectLst/>
                <a:latin typeface="+mn-lt"/>
                <a:ea typeface="+mn-ea"/>
                <a:cs typeface="+mn-cs"/>
              </a:rPr>
              <a:t>, hoewel deze aandoening ook optreedt bij patiënten met andere ontwikkelingsstoornissen of verwondingen aan het zenuwstelsel. Het </a:t>
            </a:r>
            <a:r>
              <a:rPr lang="nl-NL" sz="1200" b="0" i="0" kern="1200" dirty="0" err="1" smtClean="0">
                <a:solidFill>
                  <a:schemeClr val="tx1"/>
                </a:solidFill>
                <a:effectLst/>
                <a:latin typeface="+mn-lt"/>
                <a:ea typeface="+mn-ea"/>
                <a:cs typeface="+mn-cs"/>
              </a:rPr>
              <a:t>savansyndroom</a:t>
            </a:r>
            <a:r>
              <a:rPr lang="nl-NL" sz="1200" b="0" i="0" kern="1200" dirty="0" smtClean="0">
                <a:solidFill>
                  <a:schemeClr val="tx1"/>
                </a:solidFill>
                <a:effectLst/>
                <a:latin typeface="+mn-lt"/>
                <a:ea typeface="+mn-ea"/>
                <a:cs typeface="+mn-cs"/>
              </a:rPr>
              <a:t> doet zich voor wanneer een patiënt buitengewone vermogens vertoont op een bepaald gebied, zoals het bespelen van een muziekinstrument, extreem complexe berekeningen snel uitvoeren, twee pagina's van een boek tegelijkertijd lezen of grote hoeveelheden kennis kunnen onthouden.</a:t>
            </a:r>
            <a:endParaRPr lang="nl-NL" dirty="0"/>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6</a:t>
            </a:fld>
            <a:endParaRPr lang="nl-NL"/>
          </a:p>
        </p:txBody>
      </p:sp>
    </p:spTree>
    <p:extLst>
      <p:ext uri="{BB962C8B-B14F-4D97-AF65-F5344CB8AC3E}">
        <p14:creationId xmlns:p14="http://schemas.microsoft.com/office/powerpoint/2010/main" val="217476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7</a:t>
            </a:fld>
            <a:endParaRPr lang="nl-NL"/>
          </a:p>
        </p:txBody>
      </p:sp>
    </p:spTree>
    <p:extLst>
      <p:ext uri="{BB962C8B-B14F-4D97-AF65-F5344CB8AC3E}">
        <p14:creationId xmlns:p14="http://schemas.microsoft.com/office/powerpoint/2010/main" val="158143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8</a:t>
            </a:fld>
            <a:endParaRPr lang="nl-NL"/>
          </a:p>
        </p:txBody>
      </p:sp>
    </p:spTree>
    <p:extLst>
      <p:ext uri="{BB962C8B-B14F-4D97-AF65-F5344CB8AC3E}">
        <p14:creationId xmlns:p14="http://schemas.microsoft.com/office/powerpoint/2010/main" val="115107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err="1" smtClean="0">
                <a:solidFill>
                  <a:schemeClr val="tx1"/>
                </a:solidFill>
                <a:effectLst/>
                <a:latin typeface="+mn-lt"/>
                <a:ea typeface="+mn-ea"/>
                <a:cs typeface="+mn-cs"/>
              </a:rPr>
              <a:t>Pervasieve</a:t>
            </a:r>
            <a:r>
              <a:rPr lang="nl-NL" sz="1200" b="0" kern="1200" dirty="0" smtClean="0">
                <a:solidFill>
                  <a:schemeClr val="tx1"/>
                </a:solidFill>
                <a:effectLst/>
                <a:latin typeface="+mn-lt"/>
                <a:ea typeface="+mn-ea"/>
                <a:cs typeface="+mn-cs"/>
              </a:rPr>
              <a:t> ontwikkelingsstoornis. Neem het voorbehoud bij medische informatie in acht. </a:t>
            </a:r>
            <a:r>
              <a:rPr lang="nl-NL" sz="1200" b="1" kern="1200" dirty="0" err="1" smtClean="0">
                <a:solidFill>
                  <a:schemeClr val="tx1"/>
                </a:solidFill>
                <a:effectLst/>
                <a:latin typeface="+mn-lt"/>
                <a:ea typeface="+mn-ea"/>
                <a:cs typeface="+mn-cs"/>
              </a:rPr>
              <a:t>Pervasieve</a:t>
            </a:r>
            <a:r>
              <a:rPr lang="nl-NL" sz="1200" b="0" kern="1200" dirty="0" smtClean="0">
                <a:solidFill>
                  <a:schemeClr val="tx1"/>
                </a:solidFill>
                <a:effectLst/>
                <a:latin typeface="+mn-lt"/>
                <a:ea typeface="+mn-ea"/>
                <a:cs typeface="+mn-cs"/>
              </a:rPr>
              <a:t> ontwikkelingsstoornissen (</a:t>
            </a:r>
            <a:r>
              <a:rPr lang="nl-NL" sz="1200" b="0" kern="1200" dirty="0" err="1" smtClean="0">
                <a:solidFill>
                  <a:schemeClr val="tx1"/>
                </a:solidFill>
                <a:effectLst/>
                <a:latin typeface="+mn-lt"/>
                <a:ea typeface="+mn-ea"/>
                <a:cs typeface="+mn-cs"/>
              </a:rPr>
              <a:t>Pervasive</a:t>
            </a:r>
            <a:r>
              <a:rPr lang="nl-NL" sz="1200" b="0" kern="1200" dirty="0" smtClean="0">
                <a:solidFill>
                  <a:schemeClr val="tx1"/>
                </a:solidFill>
                <a:effectLst/>
                <a:latin typeface="+mn-lt"/>
                <a:ea typeface="+mn-ea"/>
                <a:cs typeface="+mn-cs"/>
              </a:rPr>
              <a:t> </a:t>
            </a:r>
            <a:r>
              <a:rPr lang="nl-NL" sz="1200" b="0" kern="1200" dirty="0" err="1" smtClean="0">
                <a:solidFill>
                  <a:schemeClr val="tx1"/>
                </a:solidFill>
                <a:effectLst/>
                <a:latin typeface="+mn-lt"/>
                <a:ea typeface="+mn-ea"/>
                <a:cs typeface="+mn-cs"/>
              </a:rPr>
              <a:t>Developmental</a:t>
            </a:r>
            <a:r>
              <a:rPr lang="nl-NL" sz="1200" b="0" kern="1200" dirty="0" smtClean="0">
                <a:solidFill>
                  <a:schemeClr val="tx1"/>
                </a:solidFill>
                <a:effectLst/>
                <a:latin typeface="+mn-lt"/>
                <a:ea typeface="+mn-ea"/>
                <a:cs typeface="+mn-cs"/>
              </a:rPr>
              <a:t> Disorders, PDD) is een term in de psychiatrie waarmee vier ontwikkelingsstoornissen plus een restgroep worden aangeduid. Met '</a:t>
            </a:r>
            <a:r>
              <a:rPr lang="nl-NL" sz="1200" b="1" kern="1200" dirty="0" err="1" smtClean="0">
                <a:solidFill>
                  <a:schemeClr val="tx1"/>
                </a:solidFill>
                <a:effectLst/>
                <a:latin typeface="+mn-lt"/>
                <a:ea typeface="+mn-ea"/>
                <a:cs typeface="+mn-cs"/>
              </a:rPr>
              <a:t>pervasief</a:t>
            </a:r>
            <a:r>
              <a:rPr lang="nl-NL" sz="1200" b="0" kern="1200" dirty="0" smtClean="0">
                <a:solidFill>
                  <a:schemeClr val="tx1"/>
                </a:solidFill>
                <a:effectLst/>
                <a:latin typeface="+mn-lt"/>
                <a:ea typeface="+mn-ea"/>
                <a:cs typeface="+mn-cs"/>
              </a:rPr>
              <a:t>' wordt 'diep doordringend' bedoeld.</a:t>
            </a:r>
          </a:p>
          <a:p>
            <a:endParaRPr lang="nl-NL" sz="1200" b="0" kern="1200" dirty="0" smtClean="0">
              <a:solidFill>
                <a:schemeClr val="tx1"/>
              </a:solidFill>
              <a:effectLst/>
              <a:latin typeface="+mn-lt"/>
              <a:ea typeface="+mn-ea"/>
              <a:cs typeface="+mn-cs"/>
            </a:endParaRPr>
          </a:p>
          <a:p>
            <a:r>
              <a:rPr lang="nl-NL" sz="1200" b="0" kern="1200" dirty="0" smtClean="0">
                <a:solidFill>
                  <a:schemeClr val="tx1"/>
                </a:solidFill>
                <a:effectLst/>
                <a:latin typeface="+mn-lt"/>
                <a:ea typeface="+mn-ea"/>
                <a:cs typeface="+mn-cs"/>
              </a:rPr>
              <a:t>Communicatie</a:t>
            </a:r>
            <a:r>
              <a:rPr lang="nl-NL" sz="1200" b="0" kern="1200" baseline="0" dirty="0" smtClean="0">
                <a:solidFill>
                  <a:schemeClr val="tx1"/>
                </a:solidFill>
                <a:effectLst/>
                <a:latin typeface="+mn-lt"/>
                <a:ea typeface="+mn-ea"/>
                <a:cs typeface="+mn-cs"/>
              </a:rPr>
              <a:t> </a:t>
            </a:r>
            <a:endParaRPr lang="nl-NL" sz="1200" b="0" kern="1200" dirty="0" smtClean="0">
              <a:solidFill>
                <a:schemeClr val="tx1"/>
              </a:solidFill>
              <a:effectLst/>
              <a:latin typeface="+mn-lt"/>
              <a:ea typeface="+mn-ea"/>
              <a:cs typeface="+mn-cs"/>
            </a:endParaRPr>
          </a:p>
          <a:p>
            <a:pPr lvl="0" eaLnBrk="0" fontAlgn="base" hangingPunct="0">
              <a:lnSpc>
                <a:spcPct val="90000"/>
              </a:lnSpc>
              <a:spcAft>
                <a:spcPct val="0"/>
              </a:spcAft>
              <a:buSzPct val="50000"/>
              <a:buFont typeface="Monotype Sorts" pitchFamily="2" charset="2"/>
              <a:buChar char="n"/>
            </a:pPr>
            <a:r>
              <a:rPr kumimoji="1" lang="nl-NL" sz="2400" kern="0" dirty="0" smtClean="0">
                <a:solidFill>
                  <a:srgbClr val="002060"/>
                </a:solidFill>
                <a:latin typeface="Arial"/>
              </a:rPr>
              <a:t>33% spreekt niet</a:t>
            </a:r>
          </a:p>
          <a:p>
            <a:pPr lvl="0" eaLnBrk="0" fontAlgn="base" hangingPunct="0">
              <a:lnSpc>
                <a:spcPct val="90000"/>
              </a:lnSpc>
              <a:spcAft>
                <a:spcPct val="0"/>
              </a:spcAft>
              <a:buSzPct val="50000"/>
              <a:buFont typeface="Monotype Sorts" pitchFamily="2" charset="2"/>
              <a:buChar char="n"/>
            </a:pPr>
            <a:r>
              <a:rPr kumimoji="1" lang="nl-NL" sz="2400" kern="0" dirty="0" smtClean="0">
                <a:solidFill>
                  <a:srgbClr val="002060"/>
                </a:solidFill>
                <a:latin typeface="Arial"/>
              </a:rPr>
              <a:t>Taalontwikkelingsachterstand</a:t>
            </a:r>
          </a:p>
          <a:p>
            <a:pPr lvl="0" eaLnBrk="0" fontAlgn="base" hangingPunct="0">
              <a:lnSpc>
                <a:spcPct val="90000"/>
              </a:lnSpc>
              <a:spcAft>
                <a:spcPct val="0"/>
              </a:spcAft>
              <a:buSzPct val="50000"/>
              <a:buFont typeface="Monotype Sorts" pitchFamily="2" charset="2"/>
              <a:buChar char="n"/>
            </a:pPr>
            <a:r>
              <a:rPr kumimoji="1" lang="nl-NL" sz="2400" kern="0" dirty="0" smtClean="0">
                <a:solidFill>
                  <a:srgbClr val="002060"/>
                </a:solidFill>
                <a:latin typeface="Arial"/>
              </a:rPr>
              <a:t>Stoornis in taalgebruik</a:t>
            </a:r>
          </a:p>
          <a:p>
            <a:pPr lvl="1" eaLnBrk="0" fontAlgn="base" hangingPunct="0">
              <a:lnSpc>
                <a:spcPct val="90000"/>
              </a:lnSpc>
              <a:spcAft>
                <a:spcPct val="0"/>
              </a:spcAft>
              <a:buSzPct val="75000"/>
              <a:buFont typeface="Wingdings" pitchFamily="2" charset="2"/>
              <a:buChar char="§"/>
            </a:pPr>
            <a:r>
              <a:rPr kumimoji="1" lang="nl-NL" sz="2400" kern="0" dirty="0" smtClean="0">
                <a:solidFill>
                  <a:srgbClr val="002060"/>
                </a:solidFill>
                <a:latin typeface="Arial"/>
              </a:rPr>
              <a:t>Niet spreken</a:t>
            </a:r>
          </a:p>
          <a:p>
            <a:pPr lvl="1" eaLnBrk="0" fontAlgn="base" hangingPunct="0">
              <a:lnSpc>
                <a:spcPct val="90000"/>
              </a:lnSpc>
              <a:spcAft>
                <a:spcPct val="0"/>
              </a:spcAft>
              <a:buSzPct val="75000"/>
              <a:buFont typeface="Wingdings" pitchFamily="2" charset="2"/>
              <a:buChar char="§"/>
            </a:pPr>
            <a:r>
              <a:rPr kumimoji="1" lang="nl-NL" sz="2400" kern="0" dirty="0" smtClean="0">
                <a:solidFill>
                  <a:srgbClr val="002060"/>
                </a:solidFill>
                <a:latin typeface="Arial"/>
              </a:rPr>
              <a:t>Echolalie</a:t>
            </a:r>
          </a:p>
          <a:p>
            <a:pPr lvl="1" eaLnBrk="0" fontAlgn="base" hangingPunct="0">
              <a:lnSpc>
                <a:spcPct val="90000"/>
              </a:lnSpc>
              <a:spcAft>
                <a:spcPct val="0"/>
              </a:spcAft>
              <a:buSzPct val="75000"/>
              <a:buFont typeface="Wingdings" pitchFamily="2" charset="2"/>
              <a:buChar char="§"/>
            </a:pPr>
            <a:r>
              <a:rPr kumimoji="1" lang="nl-NL" sz="2400" kern="0" dirty="0" smtClean="0">
                <a:solidFill>
                  <a:srgbClr val="002060"/>
                </a:solidFill>
                <a:latin typeface="Arial"/>
              </a:rPr>
              <a:t>Niet reageren</a:t>
            </a:r>
          </a:p>
          <a:p>
            <a:pPr lvl="1" eaLnBrk="0" fontAlgn="base" hangingPunct="0">
              <a:lnSpc>
                <a:spcPct val="90000"/>
              </a:lnSpc>
              <a:spcAft>
                <a:spcPct val="0"/>
              </a:spcAft>
              <a:buSzPct val="75000"/>
              <a:buFont typeface="Wingdings" pitchFamily="2" charset="2"/>
              <a:buChar char="§"/>
            </a:pPr>
            <a:r>
              <a:rPr kumimoji="1" lang="nl-NL" sz="2400" kern="0" dirty="0" smtClean="0">
                <a:solidFill>
                  <a:srgbClr val="002060"/>
                </a:solidFill>
                <a:latin typeface="Arial"/>
              </a:rPr>
              <a:t>Letterlijk nemen</a:t>
            </a:r>
          </a:p>
          <a:p>
            <a:pPr lvl="0" eaLnBrk="0" fontAlgn="base" hangingPunct="0">
              <a:lnSpc>
                <a:spcPct val="90000"/>
              </a:lnSpc>
              <a:spcAft>
                <a:spcPct val="0"/>
              </a:spcAft>
              <a:buSzPct val="50000"/>
              <a:buFont typeface="Monotype Sorts" pitchFamily="2" charset="2"/>
              <a:buChar char="n"/>
            </a:pPr>
            <a:r>
              <a:rPr kumimoji="1" lang="nl-NL" sz="2400" kern="0" dirty="0" smtClean="0">
                <a:solidFill>
                  <a:srgbClr val="002060"/>
                </a:solidFill>
                <a:latin typeface="Arial"/>
              </a:rPr>
              <a:t>Stoornis in non-verbale communicatie</a:t>
            </a:r>
          </a:p>
          <a:p>
            <a:endParaRPr lang="nl-NL" dirty="0" smtClean="0"/>
          </a:p>
          <a:p>
            <a:endParaRPr lang="nl-NL" sz="1200" b="0" kern="1200" dirty="0" smtClean="0">
              <a:solidFill>
                <a:schemeClr val="tx1"/>
              </a:solidFill>
              <a:effectLst/>
              <a:latin typeface="+mn-lt"/>
              <a:ea typeface="+mn-ea"/>
              <a:cs typeface="+mn-cs"/>
            </a:endParaRPr>
          </a:p>
          <a:p>
            <a:r>
              <a:rPr lang="nl-NL" sz="1200" b="0" kern="1200" dirty="0" smtClean="0">
                <a:solidFill>
                  <a:schemeClr val="tx1"/>
                </a:solidFill>
                <a:effectLst/>
                <a:latin typeface="+mn-lt"/>
                <a:ea typeface="+mn-ea"/>
                <a:cs typeface="+mn-cs"/>
              </a:rPr>
              <a:t>Sociale </a:t>
            </a:r>
          </a:p>
          <a:p>
            <a:pPr marL="285750" indent="-285750">
              <a:buClr>
                <a:schemeClr val="accent1">
                  <a:lumMod val="75000"/>
                </a:schemeClr>
              </a:buClr>
              <a:buFont typeface="Wingdings" panose="05000000000000000000" pitchFamily="2" charset="2"/>
              <a:buChar char="§"/>
            </a:pPr>
            <a:r>
              <a:rPr lang="nl-NL" sz="1200" dirty="0" smtClean="0">
                <a:solidFill>
                  <a:srgbClr val="002060"/>
                </a:solidFill>
              </a:rPr>
              <a:t>Niet of anders begrijpen van gedragsregels</a:t>
            </a:r>
          </a:p>
          <a:p>
            <a:pPr marL="285750" indent="-285750">
              <a:buClr>
                <a:schemeClr val="accent1">
                  <a:lumMod val="75000"/>
                </a:schemeClr>
              </a:buClr>
              <a:buFont typeface="Wingdings" panose="05000000000000000000" pitchFamily="2" charset="2"/>
              <a:buChar char="§"/>
            </a:pPr>
            <a:r>
              <a:rPr lang="nl-NL" sz="1200" dirty="0" smtClean="0">
                <a:solidFill>
                  <a:srgbClr val="002060"/>
                </a:solidFill>
              </a:rPr>
              <a:t>Zeer beperkt inlevingsvermogen</a:t>
            </a:r>
          </a:p>
          <a:p>
            <a:pPr marL="285750" indent="-285750">
              <a:buClr>
                <a:schemeClr val="accent1">
                  <a:lumMod val="75000"/>
                </a:schemeClr>
              </a:buClr>
              <a:buFont typeface="Wingdings" panose="05000000000000000000" pitchFamily="2" charset="2"/>
              <a:buChar char="§"/>
            </a:pPr>
            <a:r>
              <a:rPr lang="nl-NL" sz="1200" dirty="0" smtClean="0">
                <a:solidFill>
                  <a:srgbClr val="002060"/>
                </a:solidFill>
              </a:rPr>
              <a:t>Afweren van sociaal gedrag </a:t>
            </a:r>
          </a:p>
          <a:p>
            <a:pPr marL="285750" indent="-285750">
              <a:buClr>
                <a:schemeClr val="accent1">
                  <a:lumMod val="75000"/>
                </a:schemeClr>
              </a:buClr>
              <a:buFont typeface="Wingdings" panose="05000000000000000000" pitchFamily="2" charset="2"/>
              <a:buChar char="§"/>
            </a:pPr>
            <a:r>
              <a:rPr lang="nl-NL" sz="1200" dirty="0" smtClean="0">
                <a:solidFill>
                  <a:srgbClr val="002060"/>
                </a:solidFill>
              </a:rPr>
              <a:t>Vaak niet in staat om vriendschappen/relaties te onderhouden</a:t>
            </a:r>
          </a:p>
          <a:p>
            <a:pPr marL="285750" indent="-285750">
              <a:buClr>
                <a:schemeClr val="accent1">
                  <a:lumMod val="75000"/>
                </a:schemeClr>
              </a:buClr>
              <a:buFont typeface="Wingdings" panose="05000000000000000000" pitchFamily="2" charset="2"/>
              <a:buChar char="§"/>
            </a:pPr>
            <a:r>
              <a:rPr lang="nl-NL" sz="1200" dirty="0" smtClean="0">
                <a:solidFill>
                  <a:srgbClr val="002060"/>
                </a:solidFill>
              </a:rPr>
              <a:t>Mensen functioneel zien</a:t>
            </a:r>
          </a:p>
          <a:p>
            <a:pPr marL="285750" indent="-285750">
              <a:buClr>
                <a:schemeClr val="accent1">
                  <a:lumMod val="75000"/>
                </a:schemeClr>
              </a:buClr>
              <a:buFont typeface="Wingdings" panose="05000000000000000000" pitchFamily="2" charset="2"/>
              <a:buChar char="§"/>
            </a:pPr>
            <a:r>
              <a:rPr lang="nl-NL" sz="1200" dirty="0" smtClean="0">
                <a:solidFill>
                  <a:srgbClr val="002060"/>
                </a:solidFill>
              </a:rPr>
              <a:t>Kwetsbaar voor misbruik</a:t>
            </a:r>
          </a:p>
          <a:p>
            <a:pPr marL="285750" indent="-285750">
              <a:buClr>
                <a:schemeClr val="accent1">
                  <a:lumMod val="75000"/>
                </a:schemeClr>
              </a:buClr>
              <a:buFont typeface="Wingdings" panose="05000000000000000000" pitchFamily="2" charset="2"/>
              <a:buChar char="§"/>
            </a:pPr>
            <a:endParaRPr lang="nl-NL" sz="1200" dirty="0" smtClean="0">
              <a:solidFill>
                <a:srgbClr val="002060"/>
              </a:solidFill>
            </a:endParaRPr>
          </a:p>
          <a:p>
            <a:pPr marL="285750" indent="-285750">
              <a:buClr>
                <a:schemeClr val="accent1">
                  <a:lumMod val="75000"/>
                </a:schemeClr>
              </a:buClr>
              <a:buFont typeface="Wingdings" panose="05000000000000000000" pitchFamily="2" charset="2"/>
              <a:buChar char="§"/>
            </a:pPr>
            <a:endParaRPr lang="nl-NL" sz="1200" dirty="0" smtClean="0">
              <a:solidFill>
                <a:srgbClr val="002060"/>
              </a:solidFill>
            </a:endParaRPr>
          </a:p>
          <a:p>
            <a:pPr marL="285750" indent="-285750">
              <a:buClr>
                <a:schemeClr val="accent1">
                  <a:lumMod val="75000"/>
                </a:schemeClr>
              </a:buClr>
              <a:buFont typeface="Wingdings" panose="05000000000000000000" pitchFamily="2" charset="2"/>
              <a:buChar char="§"/>
            </a:pPr>
            <a:r>
              <a:rPr lang="nl-NL" sz="1200" dirty="0" smtClean="0">
                <a:solidFill>
                  <a:srgbClr val="002060"/>
                </a:solidFill>
              </a:rPr>
              <a:t>Het gedrag van een ander niet kunnen lezen</a:t>
            </a:r>
          </a:p>
          <a:p>
            <a:pPr marL="0" indent="0">
              <a:buClr>
                <a:schemeClr val="accent1">
                  <a:lumMod val="75000"/>
                </a:schemeClr>
              </a:buClr>
              <a:buFont typeface="Wingdings" panose="05000000000000000000" pitchFamily="2" charset="2"/>
              <a:buNone/>
            </a:pPr>
            <a:endParaRPr lang="nl-NL" sz="1200" dirty="0" smtClean="0">
              <a:solidFill>
                <a:srgbClr val="002060"/>
              </a:solidFill>
            </a:endParaRPr>
          </a:p>
          <a:p>
            <a:pPr marL="0" indent="0">
              <a:buClr>
                <a:schemeClr val="accent1">
                  <a:lumMod val="75000"/>
                </a:schemeClr>
              </a:buClr>
              <a:buFont typeface="Wingdings" panose="05000000000000000000" pitchFamily="2" charset="2"/>
              <a:buNone/>
            </a:pPr>
            <a:r>
              <a:rPr lang="nl-NL" sz="1200" dirty="0" smtClean="0">
                <a:solidFill>
                  <a:srgbClr val="002060"/>
                </a:solidFill>
              </a:rPr>
              <a:t>Verbeelding</a:t>
            </a:r>
          </a:p>
          <a:p>
            <a:pPr lvl="0" eaLnBrk="0" fontAlgn="base" hangingPunct="0">
              <a:spcAft>
                <a:spcPct val="0"/>
              </a:spcAft>
              <a:buSzPct val="50000"/>
              <a:buFont typeface="Wingdings" panose="05000000000000000000" pitchFamily="2" charset="2"/>
              <a:buChar char="§"/>
            </a:pPr>
            <a:r>
              <a:rPr kumimoji="1" lang="nl-NL" sz="1200" kern="0" dirty="0" smtClean="0">
                <a:solidFill>
                  <a:srgbClr val="002060"/>
                </a:solidFill>
                <a:latin typeface="+mn-lt"/>
                <a:ea typeface="+mn-ea"/>
                <a:cs typeface="+mn-cs"/>
              </a:rPr>
              <a:t>Angst voor nieuwe onbekende prikkels</a:t>
            </a:r>
          </a:p>
          <a:p>
            <a:pPr lvl="0" eaLnBrk="0" fontAlgn="base" hangingPunct="0">
              <a:spcAft>
                <a:spcPct val="0"/>
              </a:spcAft>
              <a:buSzPct val="50000"/>
              <a:buFont typeface="Wingdings" panose="05000000000000000000" pitchFamily="2" charset="2"/>
              <a:buChar char="§"/>
            </a:pPr>
            <a:r>
              <a:rPr kumimoji="1" lang="nl-NL" sz="1200" kern="0" dirty="0" smtClean="0">
                <a:solidFill>
                  <a:srgbClr val="002060"/>
                </a:solidFill>
                <a:latin typeface="+mn-lt"/>
                <a:ea typeface="+mn-ea"/>
                <a:cs typeface="+mn-cs"/>
              </a:rPr>
              <a:t>Aanpassingsproblemen bij overgangen</a:t>
            </a:r>
          </a:p>
          <a:p>
            <a:pPr lvl="0" eaLnBrk="0" fontAlgn="base" hangingPunct="0">
              <a:spcAft>
                <a:spcPct val="0"/>
              </a:spcAft>
              <a:buSzPct val="50000"/>
              <a:buFont typeface="Wingdings" panose="05000000000000000000" pitchFamily="2" charset="2"/>
              <a:buChar char="§"/>
            </a:pPr>
            <a:r>
              <a:rPr kumimoji="1" lang="nl-NL" sz="1200" kern="0" dirty="0" smtClean="0">
                <a:solidFill>
                  <a:srgbClr val="002060"/>
                </a:solidFill>
                <a:latin typeface="+mn-lt"/>
                <a:ea typeface="+mn-ea"/>
                <a:cs typeface="+mn-cs"/>
              </a:rPr>
              <a:t>Ongewoon spel (pre occupatie)</a:t>
            </a:r>
          </a:p>
          <a:p>
            <a:pPr lvl="0" eaLnBrk="0" fontAlgn="base" hangingPunct="0">
              <a:spcAft>
                <a:spcPct val="0"/>
              </a:spcAft>
              <a:buSzPct val="50000"/>
              <a:buFont typeface="Wingdings" panose="05000000000000000000" pitchFamily="2" charset="2"/>
              <a:buChar char="§"/>
            </a:pPr>
            <a:r>
              <a:rPr kumimoji="1" lang="nl-NL" sz="1200" kern="0" dirty="0" smtClean="0">
                <a:solidFill>
                  <a:srgbClr val="002060"/>
                </a:solidFill>
                <a:latin typeface="+mn-lt"/>
                <a:ea typeface="+mn-ea"/>
                <a:cs typeface="+mn-cs"/>
              </a:rPr>
              <a:t>Geen fantasie</a:t>
            </a:r>
          </a:p>
          <a:p>
            <a:pPr lvl="0" eaLnBrk="0" fontAlgn="base" hangingPunct="0">
              <a:spcAft>
                <a:spcPct val="0"/>
              </a:spcAft>
              <a:buSzPct val="50000"/>
              <a:buFont typeface="Wingdings" panose="05000000000000000000" pitchFamily="2" charset="2"/>
              <a:buChar char="§"/>
            </a:pPr>
            <a:r>
              <a:rPr kumimoji="1" lang="nl-NL" sz="1200" kern="0" dirty="0" smtClean="0">
                <a:solidFill>
                  <a:srgbClr val="002060"/>
                </a:solidFill>
                <a:latin typeface="+mn-lt"/>
                <a:ea typeface="+mn-ea"/>
                <a:cs typeface="+mn-cs"/>
              </a:rPr>
              <a:t>Uitzonderlijke talenten</a:t>
            </a:r>
          </a:p>
          <a:p>
            <a:pPr lvl="0" eaLnBrk="0" fontAlgn="base" hangingPunct="0">
              <a:spcAft>
                <a:spcPct val="0"/>
              </a:spcAft>
              <a:buSzPct val="50000"/>
              <a:buFont typeface="Wingdings" panose="05000000000000000000" pitchFamily="2" charset="2"/>
              <a:buChar char="§"/>
            </a:pPr>
            <a:endParaRPr kumimoji="1" lang="nl-NL" sz="1200" kern="0" dirty="0" smtClean="0">
              <a:solidFill>
                <a:srgbClr val="002060"/>
              </a:solidFill>
              <a:latin typeface="+mn-lt"/>
              <a:ea typeface="+mn-ea"/>
              <a:cs typeface="+mn-cs"/>
            </a:endParaRPr>
          </a:p>
          <a:p>
            <a:pPr lvl="0" eaLnBrk="0" fontAlgn="base" hangingPunct="0">
              <a:spcAft>
                <a:spcPct val="0"/>
              </a:spcAft>
              <a:buSzPct val="50000"/>
              <a:buFont typeface="Wingdings" panose="05000000000000000000" pitchFamily="2" charset="2"/>
              <a:buChar char="§"/>
            </a:pPr>
            <a:r>
              <a:rPr kumimoji="1" lang="nl-NL" sz="1200" kern="0" dirty="0" smtClean="0">
                <a:solidFill>
                  <a:srgbClr val="002060"/>
                </a:solidFill>
                <a:latin typeface="+mn-lt"/>
                <a:ea typeface="+mn-ea"/>
                <a:cs typeface="+mn-cs"/>
              </a:rPr>
              <a:t>    Geen of weinig </a:t>
            </a:r>
            <a:r>
              <a:rPr kumimoji="1" lang="nl-NL" sz="1200" i="1" kern="0" dirty="0" smtClean="0">
                <a:solidFill>
                  <a:srgbClr val="002060"/>
                </a:solidFill>
                <a:latin typeface="+mn-lt"/>
                <a:ea typeface="+mn-ea"/>
                <a:cs typeface="+mn-cs"/>
              </a:rPr>
              <a:t>centrale coherentie</a:t>
            </a:r>
            <a:r>
              <a:rPr kumimoji="1" lang="nl-NL" sz="1200" kern="0" dirty="0" smtClean="0">
                <a:solidFill>
                  <a:srgbClr val="002060"/>
                </a:solidFill>
                <a:latin typeface="+mn-lt"/>
                <a:ea typeface="+mn-ea"/>
                <a:cs typeface="+mn-cs"/>
              </a:rPr>
              <a:t>, </a:t>
            </a:r>
            <a:r>
              <a:rPr kumimoji="1" lang="nl-NL" sz="1200" kern="0" dirty="0" err="1" smtClean="0">
                <a:solidFill>
                  <a:srgbClr val="002060"/>
                </a:solidFill>
                <a:latin typeface="+mn-lt"/>
                <a:ea typeface="+mn-ea"/>
                <a:cs typeface="+mn-cs"/>
              </a:rPr>
              <a:t>dwz</a:t>
            </a:r>
            <a:r>
              <a:rPr kumimoji="1" lang="nl-NL" sz="1200" kern="0" dirty="0" smtClean="0">
                <a:solidFill>
                  <a:srgbClr val="002060"/>
                </a:solidFill>
                <a:latin typeface="+mn-lt"/>
                <a:ea typeface="+mn-ea"/>
                <a:cs typeface="+mn-cs"/>
              </a:rPr>
              <a:t> details niet tot een logische samenhangend geheel kunnen brengen</a:t>
            </a:r>
            <a:endParaRPr lang="nl-NL" sz="1200" kern="1200" dirty="0" smtClean="0">
              <a:solidFill>
                <a:srgbClr val="002060"/>
              </a:solidFill>
              <a:latin typeface="+mn-lt"/>
              <a:ea typeface="+mn-ea"/>
              <a:cs typeface="+mn-cs"/>
            </a:endParaRPr>
          </a:p>
          <a:p>
            <a:pPr marL="285750" indent="-285750">
              <a:buClr>
                <a:schemeClr val="accent1">
                  <a:lumMod val="75000"/>
                </a:schemeClr>
              </a:buClr>
              <a:buFont typeface="Wingdings" panose="05000000000000000000" pitchFamily="2" charset="2"/>
              <a:buChar char="§"/>
            </a:pPr>
            <a:endParaRPr lang="nl-NL" sz="1200" dirty="0" smtClean="0">
              <a:solidFill>
                <a:srgbClr val="002060"/>
              </a:solidFill>
            </a:endParaRPr>
          </a:p>
          <a:p>
            <a:endParaRPr lang="nl-NL" dirty="0"/>
          </a:p>
        </p:txBody>
      </p:sp>
      <p:sp>
        <p:nvSpPr>
          <p:cNvPr id="4" name="Tijdelijke aanduiding voor dianummer 3"/>
          <p:cNvSpPr>
            <a:spLocks noGrp="1"/>
          </p:cNvSpPr>
          <p:nvPr>
            <p:ph type="sldNum" sz="quarter" idx="10"/>
          </p:nvPr>
        </p:nvSpPr>
        <p:spPr/>
        <p:txBody>
          <a:bodyPr/>
          <a:lstStyle/>
          <a:p>
            <a:fld id="{D7902A1E-968E-4683-A82D-4F06FADC4396}" type="slidenum">
              <a:rPr lang="nl-NL" smtClean="0"/>
              <a:t>9</a:t>
            </a:fld>
            <a:endParaRPr lang="nl-NL"/>
          </a:p>
        </p:txBody>
      </p:sp>
    </p:spTree>
    <p:extLst>
      <p:ext uri="{BB962C8B-B14F-4D97-AF65-F5344CB8AC3E}">
        <p14:creationId xmlns:p14="http://schemas.microsoft.com/office/powerpoint/2010/main" val="300222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A2A7EF94-7A20-4F64-B9F0-57C1F5D8A7C2}" type="datetimeFigureOut">
              <a:rPr lang="nl-NL" smtClean="0"/>
              <a:t>19-5-2020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273476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2A7EF94-7A20-4F64-B9F0-57C1F5D8A7C2}" type="datetimeFigureOut">
              <a:rPr lang="nl-NL" smtClean="0"/>
              <a:t>19-5-2020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237841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2A7EF94-7A20-4F64-B9F0-57C1F5D8A7C2}" type="datetimeFigureOut">
              <a:rPr lang="nl-NL" smtClean="0"/>
              <a:t>19-5-2020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219E29-5E02-48F2-B397-C6A778CC5081}" type="slidenum">
              <a:rPr lang="nl-NL" smtClean="0"/>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354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2A7EF94-7A20-4F64-B9F0-57C1F5D8A7C2}" type="datetimeFigureOut">
              <a:rPr lang="nl-NL" smtClean="0"/>
              <a:t>19-5-2020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112366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2A7EF94-7A20-4F64-B9F0-57C1F5D8A7C2}" type="datetimeFigureOut">
              <a:rPr lang="nl-NL" smtClean="0"/>
              <a:t>19-5-2020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219E29-5E02-48F2-B397-C6A778CC5081}" type="slidenum">
              <a:rPr lang="nl-NL" smtClean="0"/>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3121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2A7EF94-7A20-4F64-B9F0-57C1F5D8A7C2}" type="datetimeFigureOut">
              <a:rPr lang="nl-NL" smtClean="0"/>
              <a:t>19-5-2020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431146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2A7EF94-7A20-4F64-B9F0-57C1F5D8A7C2}" type="datetimeFigureOut">
              <a:rPr lang="nl-NL" smtClean="0"/>
              <a:t>19-5-2020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580654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2A7EF94-7A20-4F64-B9F0-57C1F5D8A7C2}" type="datetimeFigureOut">
              <a:rPr lang="nl-NL" smtClean="0"/>
              <a:t>19-5-2020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71408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2A7EF94-7A20-4F64-B9F0-57C1F5D8A7C2}" type="datetimeFigureOut">
              <a:rPr lang="nl-NL" smtClean="0"/>
              <a:t>19-5-2020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151375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2A7EF94-7A20-4F64-B9F0-57C1F5D8A7C2}" type="datetimeFigureOut">
              <a:rPr lang="nl-NL" smtClean="0"/>
              <a:t>19-5-2020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120452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A2A7EF94-7A20-4F64-B9F0-57C1F5D8A7C2}" type="datetimeFigureOut">
              <a:rPr lang="nl-NL" smtClean="0"/>
              <a:t>19-5-2020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99143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A2A7EF94-7A20-4F64-B9F0-57C1F5D8A7C2}" type="datetimeFigureOut">
              <a:rPr lang="nl-NL" smtClean="0"/>
              <a:t>19-5-2020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251950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A2A7EF94-7A20-4F64-B9F0-57C1F5D8A7C2}" type="datetimeFigureOut">
              <a:rPr lang="nl-NL" smtClean="0"/>
              <a:t>19-5-2020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248667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7EF94-7A20-4F64-B9F0-57C1F5D8A7C2}" type="datetimeFigureOut">
              <a:rPr lang="nl-NL" smtClean="0"/>
              <a:t>19-5-2020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89747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2A7EF94-7A20-4F64-B9F0-57C1F5D8A7C2}" type="datetimeFigureOut">
              <a:rPr lang="nl-NL" smtClean="0"/>
              <a:t>19-5-2020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248961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2A7EF94-7A20-4F64-B9F0-57C1F5D8A7C2}" type="datetimeFigureOut">
              <a:rPr lang="nl-NL" smtClean="0"/>
              <a:t>19-5-2020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6219E29-5E02-48F2-B397-C6A778CC5081}" type="slidenum">
              <a:rPr lang="nl-NL" smtClean="0"/>
              <a:t>‹nr.›</a:t>
            </a:fld>
            <a:endParaRPr lang="nl-NL"/>
          </a:p>
        </p:txBody>
      </p:sp>
    </p:spTree>
    <p:extLst>
      <p:ext uri="{BB962C8B-B14F-4D97-AF65-F5344CB8AC3E}">
        <p14:creationId xmlns:p14="http://schemas.microsoft.com/office/powerpoint/2010/main" val="187927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A7EF94-7A20-4F64-B9F0-57C1F5D8A7C2}" type="datetimeFigureOut">
              <a:rPr lang="nl-NL" smtClean="0"/>
              <a:t>19-5-2020</a:t>
            </a:fld>
            <a:endParaRPr lang="nl-N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26219E29-5E02-48F2-B397-C6A778CC5081}" type="slidenum">
              <a:rPr lang="nl-NL" smtClean="0"/>
              <a:t>‹nr.›</a:t>
            </a:fld>
            <a:endParaRPr lang="nl-NL"/>
          </a:p>
        </p:txBody>
      </p:sp>
    </p:spTree>
    <p:extLst>
      <p:ext uri="{BB962C8B-B14F-4D97-AF65-F5344CB8AC3E}">
        <p14:creationId xmlns:p14="http://schemas.microsoft.com/office/powerpoint/2010/main" val="36489619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rH887925U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dKrgAEo8w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28610" y="5125072"/>
            <a:ext cx="5825202" cy="822674"/>
          </a:xfrm>
        </p:spPr>
        <p:txBody>
          <a:bodyPr>
            <a:noAutofit/>
          </a:bodyPr>
          <a:lstStyle/>
          <a:p>
            <a:pPr algn="ctr"/>
            <a:r>
              <a:rPr lang="nl-NL" sz="2200" dirty="0">
                <a:solidFill>
                  <a:srgbClr val="002060"/>
                </a:solidFill>
              </a:rPr>
              <a:t>Module 11 Verstandelijk beperkten zorg</a:t>
            </a:r>
          </a:p>
          <a:p>
            <a:pPr algn="ctr"/>
            <a:r>
              <a:rPr lang="nl-NL" sz="2200" smtClean="0">
                <a:solidFill>
                  <a:srgbClr val="002060"/>
                </a:solidFill>
              </a:rPr>
              <a:t>Autisme</a:t>
            </a:r>
            <a:endParaRPr lang="nl-NL" sz="2200" dirty="0">
              <a:solidFill>
                <a:srgbClr val="002060"/>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16" y="4974772"/>
            <a:ext cx="978002" cy="978002"/>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610" y="620688"/>
            <a:ext cx="5805445" cy="4354084"/>
          </a:xfrm>
          <a:prstGeom prst="rect">
            <a:avLst/>
          </a:prstGeom>
        </p:spPr>
      </p:pic>
    </p:spTree>
    <p:extLst>
      <p:ext uri="{BB962C8B-B14F-4D97-AF65-F5344CB8AC3E}">
        <p14:creationId xmlns:p14="http://schemas.microsoft.com/office/powerpoint/2010/main" val="472397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599" y="260648"/>
            <a:ext cx="6347713" cy="1320800"/>
          </a:xfrm>
        </p:spPr>
        <p:txBody>
          <a:bodyPr>
            <a:normAutofit/>
          </a:bodyPr>
          <a:lstStyle/>
          <a:p>
            <a:r>
              <a:rPr lang="nl-NL" altLang="nl-NL" dirty="0" smtClean="0">
                <a:effectLst>
                  <a:outerShdw blurRad="38100" dist="38100" dir="2700000" algn="tl">
                    <a:srgbClr val="C0C0C0"/>
                  </a:outerShdw>
                </a:effectLst>
                <a:latin typeface="Trebuchet MS" panose="020B0603020202020204" pitchFamily="34" charset="0"/>
              </a:rPr>
              <a:t>“Sensorische Hel”</a:t>
            </a:r>
            <a:r>
              <a:rPr lang="nl-NL" altLang="nl-NL" dirty="0">
                <a:effectLst>
                  <a:outerShdw blurRad="38100" dist="38100" dir="2700000" algn="tl">
                    <a:srgbClr val="C0C0C0"/>
                  </a:outerShdw>
                </a:effectLst>
                <a:latin typeface="Trebuchet MS" panose="020B0603020202020204" pitchFamily="34" charset="0"/>
              </a:rPr>
              <a:t/>
            </a:r>
            <a:br>
              <a:rPr lang="nl-NL" altLang="nl-NL" dirty="0">
                <a:effectLst>
                  <a:outerShdw blurRad="38100" dist="38100" dir="2700000" algn="tl">
                    <a:srgbClr val="C0C0C0"/>
                  </a:outerShdw>
                </a:effectLst>
                <a:latin typeface="Trebuchet MS" panose="020B0603020202020204" pitchFamily="34" charset="0"/>
              </a:rPr>
            </a:br>
            <a:r>
              <a:rPr lang="nl-NL" altLang="nl-NL" dirty="0">
                <a:effectLst>
                  <a:outerShdw blurRad="38100" dist="38100" dir="2700000" algn="tl">
                    <a:srgbClr val="C0C0C0"/>
                  </a:outerShdw>
                </a:effectLst>
                <a:latin typeface="Trebuchet MS" panose="020B0603020202020204" pitchFamily="34" charset="0"/>
              </a:rPr>
              <a:t> </a:t>
            </a:r>
            <a:r>
              <a:rPr lang="nl-NL" altLang="nl-NL" i="1" dirty="0">
                <a:effectLst>
                  <a:outerShdw blurRad="38100" dist="38100" dir="2700000" algn="tl">
                    <a:srgbClr val="C0C0C0"/>
                  </a:outerShdw>
                </a:effectLst>
                <a:latin typeface="Trebuchet MS" panose="020B0603020202020204" pitchFamily="34" charset="0"/>
              </a:rPr>
              <a:t>(Peter Vermeulen)</a:t>
            </a:r>
            <a:endParaRPr lang="nl-NL" dirty="0"/>
          </a:p>
        </p:txBody>
      </p:sp>
      <p:sp>
        <p:nvSpPr>
          <p:cNvPr id="5" name="Tijdelijke aanduiding voor inhoud 4"/>
          <p:cNvSpPr>
            <a:spLocks noGrp="1"/>
          </p:cNvSpPr>
          <p:nvPr>
            <p:ph idx="1"/>
          </p:nvPr>
        </p:nvSpPr>
        <p:spPr>
          <a:xfrm>
            <a:off x="683568" y="1916832"/>
            <a:ext cx="6347714" cy="3880773"/>
          </a:xfrm>
        </p:spPr>
        <p:txBody>
          <a:bodyPr>
            <a:normAutofit/>
          </a:bodyPr>
          <a:lstStyle/>
          <a:p>
            <a:pPr marL="365760" lvl="0" indent="-256032">
              <a:spcBef>
                <a:spcPts val="400"/>
              </a:spcBef>
              <a:buSzPct val="68000"/>
              <a:buFont typeface="Wingdings 3"/>
              <a:buChar char=""/>
            </a:pPr>
            <a:r>
              <a:rPr lang="nl-NL" altLang="nl-NL" sz="2400" dirty="0">
                <a:solidFill>
                  <a:srgbClr val="002060"/>
                </a:solidFill>
                <a:latin typeface="Trebuchet MS" pitchFamily="34" charset="0"/>
              </a:rPr>
              <a:t>Licht</a:t>
            </a:r>
          </a:p>
          <a:p>
            <a:pPr marL="365760" lvl="0" indent="-256032">
              <a:spcBef>
                <a:spcPts val="400"/>
              </a:spcBef>
              <a:buSzPct val="68000"/>
              <a:buFont typeface="Wingdings 3"/>
              <a:buChar char=""/>
            </a:pPr>
            <a:r>
              <a:rPr lang="nl-NL" altLang="nl-NL" sz="2400" dirty="0">
                <a:solidFill>
                  <a:srgbClr val="002060"/>
                </a:solidFill>
                <a:latin typeface="Trebuchet MS" pitchFamily="34" charset="0"/>
              </a:rPr>
              <a:t>Geluiden/Stemmen/Achtergrondgeluiden</a:t>
            </a:r>
          </a:p>
          <a:p>
            <a:pPr marL="365760" lvl="0" indent="-256032">
              <a:spcBef>
                <a:spcPts val="400"/>
              </a:spcBef>
              <a:buSzPct val="68000"/>
              <a:buFont typeface="Wingdings 3"/>
              <a:buChar char=""/>
            </a:pPr>
            <a:r>
              <a:rPr lang="nl-NL" altLang="nl-NL" sz="2400" dirty="0">
                <a:solidFill>
                  <a:srgbClr val="002060"/>
                </a:solidFill>
                <a:latin typeface="Trebuchet MS" pitchFamily="34" charset="0"/>
              </a:rPr>
              <a:t>Geur</a:t>
            </a:r>
          </a:p>
          <a:p>
            <a:pPr marL="365760" lvl="0" indent="-256032">
              <a:spcBef>
                <a:spcPts val="400"/>
              </a:spcBef>
              <a:buSzPct val="68000"/>
              <a:buFont typeface="Wingdings 3"/>
              <a:buChar char=""/>
            </a:pPr>
            <a:r>
              <a:rPr lang="nl-NL" altLang="nl-NL" sz="2400" dirty="0">
                <a:solidFill>
                  <a:srgbClr val="002060"/>
                </a:solidFill>
                <a:latin typeface="Trebuchet MS" pitchFamily="34" charset="0"/>
              </a:rPr>
              <a:t>Kledij</a:t>
            </a:r>
          </a:p>
          <a:p>
            <a:pPr marL="365760" lvl="0" indent="-256032">
              <a:spcBef>
                <a:spcPts val="400"/>
              </a:spcBef>
              <a:buSzPct val="68000"/>
              <a:buFont typeface="Wingdings 3"/>
              <a:buChar char=""/>
            </a:pPr>
            <a:r>
              <a:rPr lang="nl-NL" altLang="nl-NL" sz="2400" dirty="0">
                <a:solidFill>
                  <a:srgbClr val="002060"/>
                </a:solidFill>
                <a:latin typeface="Trebuchet MS" pitchFamily="34" charset="0"/>
              </a:rPr>
              <a:t>Aangeraakt worden</a:t>
            </a:r>
          </a:p>
          <a:p>
            <a:pPr marL="365760" lvl="0" indent="-256032">
              <a:spcBef>
                <a:spcPts val="400"/>
              </a:spcBef>
              <a:buSzPct val="68000"/>
              <a:buFont typeface="Wingdings 3"/>
              <a:buChar char=""/>
            </a:pPr>
            <a:r>
              <a:rPr lang="nl-NL" altLang="nl-NL" sz="2400" dirty="0">
                <a:solidFill>
                  <a:srgbClr val="002060"/>
                </a:solidFill>
                <a:latin typeface="Trebuchet MS" pitchFamily="34" charset="0"/>
              </a:rPr>
              <a:t>Temperatuur</a:t>
            </a:r>
          </a:p>
          <a:p>
            <a:pPr marL="365760" lvl="0" indent="-256032">
              <a:spcBef>
                <a:spcPts val="400"/>
              </a:spcBef>
              <a:buSzPct val="68000"/>
              <a:buFont typeface="Wingdings 3"/>
              <a:buChar char=""/>
            </a:pPr>
            <a:r>
              <a:rPr lang="nl-NL" altLang="nl-NL" sz="2400" dirty="0">
                <a:solidFill>
                  <a:srgbClr val="002060"/>
                </a:solidFill>
                <a:latin typeface="Trebuchet MS" pitchFamily="34" charset="0"/>
              </a:rPr>
              <a:t>Spieren</a:t>
            </a:r>
          </a:p>
          <a:p>
            <a:pPr marL="365760" lvl="0" indent="-256032">
              <a:spcBef>
                <a:spcPts val="400"/>
              </a:spcBef>
              <a:buSzPct val="68000"/>
              <a:buFont typeface="Wingdings 3"/>
              <a:buChar char=""/>
            </a:pPr>
            <a:r>
              <a:rPr lang="nl-NL" altLang="nl-NL" sz="2400" dirty="0">
                <a:solidFill>
                  <a:srgbClr val="002060"/>
                </a:solidFill>
                <a:latin typeface="Trebuchet MS" pitchFamily="34" charset="0"/>
              </a:rPr>
              <a:t>Evenwicht</a:t>
            </a:r>
          </a:p>
          <a:p>
            <a:endParaRPr lang="nl-NL" dirty="0"/>
          </a:p>
        </p:txBody>
      </p:sp>
    </p:spTree>
    <p:extLst>
      <p:ext uri="{BB962C8B-B14F-4D97-AF65-F5344CB8AC3E}">
        <p14:creationId xmlns:p14="http://schemas.microsoft.com/office/powerpoint/2010/main" val="1028085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Oorzaak Autisme</a:t>
            </a:r>
            <a:endParaRPr lang="nl-NL" dirty="0"/>
          </a:p>
        </p:txBody>
      </p:sp>
      <p:sp>
        <p:nvSpPr>
          <p:cNvPr id="3" name="Tijdelijke aanduiding voor inhoud 2"/>
          <p:cNvSpPr>
            <a:spLocks noGrp="1"/>
          </p:cNvSpPr>
          <p:nvPr>
            <p:ph idx="1"/>
          </p:nvPr>
        </p:nvSpPr>
        <p:spPr>
          <a:xfrm>
            <a:off x="609599" y="1772816"/>
            <a:ext cx="6347714" cy="3880773"/>
          </a:xfrm>
        </p:spPr>
        <p:txBody>
          <a:bodyPr>
            <a:normAutofit/>
          </a:bodyPr>
          <a:lstStyle/>
          <a:p>
            <a:r>
              <a:rPr lang="nl-NL" sz="2200" dirty="0" smtClean="0">
                <a:solidFill>
                  <a:srgbClr val="002060"/>
                </a:solidFill>
              </a:rPr>
              <a:t>In 90 % van de gevallen een erfelijke aandoening.</a:t>
            </a:r>
          </a:p>
          <a:p>
            <a:r>
              <a:rPr lang="nl-NL" sz="2200" dirty="0" smtClean="0">
                <a:solidFill>
                  <a:srgbClr val="002060"/>
                </a:solidFill>
              </a:rPr>
              <a:t>Vermoedelijk gaat het om een zwakte in ten minste drie genen. </a:t>
            </a:r>
          </a:p>
          <a:p>
            <a:r>
              <a:rPr lang="nl-NL" sz="2200" dirty="0" smtClean="0">
                <a:solidFill>
                  <a:srgbClr val="002060"/>
                </a:solidFill>
              </a:rPr>
              <a:t>Onderzoek is nog steeds gaande anno 2019</a:t>
            </a:r>
            <a:endParaRPr lang="nl-NL" sz="2200" dirty="0">
              <a:solidFill>
                <a:srgbClr val="002060"/>
              </a:solidFill>
            </a:endParaRPr>
          </a:p>
        </p:txBody>
      </p:sp>
    </p:spTree>
    <p:extLst>
      <p:ext uri="{BB962C8B-B14F-4D97-AF65-F5344CB8AC3E}">
        <p14:creationId xmlns:p14="http://schemas.microsoft.com/office/powerpoint/2010/main" val="1257982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7001" y="3865046"/>
            <a:ext cx="4192971" cy="2588290"/>
          </a:xfr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891" y="476672"/>
            <a:ext cx="3798088" cy="339090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979" y="476672"/>
            <a:ext cx="3810000" cy="3390900"/>
          </a:xfrm>
          <a:prstGeom prst="rect">
            <a:avLst/>
          </a:prstGeom>
        </p:spPr>
      </p:pic>
    </p:spTree>
    <p:extLst>
      <p:ext uri="{BB962C8B-B14F-4D97-AF65-F5344CB8AC3E}">
        <p14:creationId xmlns:p14="http://schemas.microsoft.com/office/powerpoint/2010/main" val="1155662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Waarnemen</a:t>
            </a:r>
            <a:endParaRPr lang="nl-NL" dirty="0"/>
          </a:p>
        </p:txBody>
      </p:sp>
      <p:sp>
        <p:nvSpPr>
          <p:cNvPr id="3" name="Tijdelijke aanduiding voor inhoud 2"/>
          <p:cNvSpPr>
            <a:spLocks noGrp="1"/>
          </p:cNvSpPr>
          <p:nvPr>
            <p:ph idx="1"/>
          </p:nvPr>
        </p:nvSpPr>
        <p:spPr>
          <a:xfrm>
            <a:off x="609598" y="1772816"/>
            <a:ext cx="6347714" cy="3880773"/>
          </a:xfrm>
        </p:spPr>
        <p:txBody>
          <a:bodyPr>
            <a:normAutofit lnSpcReduction="10000"/>
          </a:bodyPr>
          <a:lstStyle/>
          <a:p>
            <a:pPr lvl="0" eaLnBrk="0" fontAlgn="base" hangingPunct="0">
              <a:spcAft>
                <a:spcPct val="0"/>
              </a:spcAft>
              <a:buClr>
                <a:srgbClr val="003300"/>
              </a:buClr>
              <a:buSzPct val="50000"/>
              <a:buNone/>
            </a:pPr>
            <a:r>
              <a:rPr kumimoji="1" lang="nl-NL" sz="2800" kern="0" dirty="0" smtClean="0">
                <a:solidFill>
                  <a:srgbClr val="003300"/>
                </a:solidFill>
                <a:latin typeface="Arial"/>
              </a:rPr>
              <a:t>	De </a:t>
            </a:r>
            <a:r>
              <a:rPr kumimoji="1" lang="nl-NL" sz="2800" kern="0" dirty="0" err="1" smtClean="0">
                <a:solidFill>
                  <a:srgbClr val="003300"/>
                </a:solidFill>
                <a:latin typeface="Arial"/>
              </a:rPr>
              <a:t>henresen</a:t>
            </a:r>
            <a:r>
              <a:rPr kumimoji="1" lang="nl-NL" sz="2800" kern="0" dirty="0" smtClean="0">
                <a:solidFill>
                  <a:srgbClr val="003300"/>
                </a:solidFill>
                <a:latin typeface="Arial"/>
              </a:rPr>
              <a:t> </a:t>
            </a:r>
            <a:r>
              <a:rPr kumimoji="1" lang="nl-NL" sz="2800" kern="0" dirty="0" err="1" smtClean="0">
                <a:solidFill>
                  <a:srgbClr val="003300"/>
                </a:solidFill>
                <a:latin typeface="Arial"/>
              </a:rPr>
              <a:t>nmeen</a:t>
            </a:r>
            <a:r>
              <a:rPr kumimoji="1" lang="nl-NL" sz="2800" kern="0" dirty="0" smtClean="0">
                <a:solidFill>
                  <a:srgbClr val="003300"/>
                </a:solidFill>
                <a:latin typeface="Arial"/>
              </a:rPr>
              <a:t> </a:t>
            </a:r>
            <a:r>
              <a:rPr kumimoji="1" lang="nl-NL" sz="2800" kern="0" dirty="0">
                <a:solidFill>
                  <a:srgbClr val="003300"/>
                </a:solidFill>
                <a:latin typeface="Arial"/>
              </a:rPr>
              <a:t>de </a:t>
            </a:r>
            <a:r>
              <a:rPr kumimoji="1" lang="nl-NL" sz="2800" kern="0" dirty="0" err="1">
                <a:solidFill>
                  <a:srgbClr val="003300"/>
                </a:solidFill>
                <a:latin typeface="Arial"/>
              </a:rPr>
              <a:t>ogimevng</a:t>
            </a:r>
            <a:r>
              <a:rPr kumimoji="1" lang="nl-NL" sz="2800" kern="0" dirty="0">
                <a:solidFill>
                  <a:srgbClr val="003300"/>
                </a:solidFill>
                <a:latin typeface="Arial"/>
              </a:rPr>
              <a:t> waar. </a:t>
            </a:r>
          </a:p>
          <a:p>
            <a:pPr lvl="0" eaLnBrk="0" fontAlgn="base" hangingPunct="0">
              <a:spcAft>
                <a:spcPct val="0"/>
              </a:spcAft>
              <a:buClr>
                <a:srgbClr val="003300"/>
              </a:buClr>
              <a:buSzPct val="50000"/>
              <a:buNone/>
            </a:pPr>
            <a:r>
              <a:rPr kumimoji="1" lang="nl-NL" sz="2800" kern="0" dirty="0">
                <a:solidFill>
                  <a:srgbClr val="003300"/>
                </a:solidFill>
                <a:latin typeface="Arial"/>
              </a:rPr>
              <a:t>	</a:t>
            </a:r>
            <a:r>
              <a:rPr kumimoji="1" lang="nl-NL" sz="2800" kern="0" dirty="0" err="1">
                <a:solidFill>
                  <a:srgbClr val="003300"/>
                </a:solidFill>
                <a:latin typeface="Arial"/>
              </a:rPr>
              <a:t>Neit</a:t>
            </a:r>
            <a:r>
              <a:rPr kumimoji="1" lang="nl-NL" sz="2800" kern="0" dirty="0">
                <a:solidFill>
                  <a:srgbClr val="003300"/>
                </a:solidFill>
                <a:latin typeface="Arial"/>
              </a:rPr>
              <a:t> de </a:t>
            </a:r>
            <a:r>
              <a:rPr kumimoji="1" lang="nl-NL" sz="2800" kern="0" dirty="0" err="1">
                <a:solidFill>
                  <a:srgbClr val="003300"/>
                </a:solidFill>
                <a:latin typeface="Arial"/>
              </a:rPr>
              <a:t>lteretijlke</a:t>
            </a:r>
            <a:r>
              <a:rPr kumimoji="1" lang="nl-NL" sz="2800" kern="0" dirty="0">
                <a:solidFill>
                  <a:srgbClr val="003300"/>
                </a:solidFill>
                <a:latin typeface="Arial"/>
              </a:rPr>
              <a:t> </a:t>
            </a:r>
            <a:r>
              <a:rPr kumimoji="1" lang="nl-NL" sz="2800" kern="0" dirty="0" err="1">
                <a:solidFill>
                  <a:srgbClr val="003300"/>
                </a:solidFill>
                <a:latin typeface="Arial"/>
              </a:rPr>
              <a:t>ifrmontiae</a:t>
            </a:r>
            <a:r>
              <a:rPr kumimoji="1" lang="nl-NL" sz="2800" kern="0" dirty="0">
                <a:solidFill>
                  <a:srgbClr val="003300"/>
                </a:solidFill>
                <a:latin typeface="Arial"/>
              </a:rPr>
              <a:t> </a:t>
            </a:r>
            <a:r>
              <a:rPr kumimoji="1" lang="nl-NL" sz="2800" kern="0" dirty="0" err="1">
                <a:solidFill>
                  <a:srgbClr val="003300"/>
                </a:solidFill>
                <a:latin typeface="Arial"/>
              </a:rPr>
              <a:t>wrdot</a:t>
            </a:r>
            <a:r>
              <a:rPr kumimoji="1" lang="nl-NL" sz="2800" kern="0" dirty="0">
                <a:solidFill>
                  <a:srgbClr val="003300"/>
                </a:solidFill>
                <a:latin typeface="Arial"/>
              </a:rPr>
              <a:t> </a:t>
            </a:r>
            <a:r>
              <a:rPr kumimoji="1" lang="nl-NL" sz="2800" kern="0" dirty="0" err="1">
                <a:solidFill>
                  <a:srgbClr val="003300"/>
                </a:solidFill>
                <a:latin typeface="Arial"/>
              </a:rPr>
              <a:t>vreewkrt</a:t>
            </a:r>
            <a:r>
              <a:rPr kumimoji="1" lang="nl-NL" sz="2800" kern="0" dirty="0">
                <a:solidFill>
                  <a:srgbClr val="003300"/>
                </a:solidFill>
                <a:latin typeface="Arial"/>
              </a:rPr>
              <a:t> maar wat wij </a:t>
            </a:r>
            <a:r>
              <a:rPr kumimoji="1" lang="nl-NL" sz="2800" kern="0" dirty="0" err="1">
                <a:solidFill>
                  <a:srgbClr val="003300"/>
                </a:solidFill>
                <a:latin typeface="Arial"/>
              </a:rPr>
              <a:t>dkenen</a:t>
            </a:r>
            <a:r>
              <a:rPr kumimoji="1" lang="nl-NL" sz="2800" kern="0" dirty="0">
                <a:solidFill>
                  <a:srgbClr val="003300"/>
                </a:solidFill>
                <a:latin typeface="Arial"/>
              </a:rPr>
              <a:t> wat de </a:t>
            </a:r>
            <a:r>
              <a:rPr kumimoji="1" lang="nl-NL" sz="2800" kern="0" dirty="0" err="1">
                <a:solidFill>
                  <a:srgbClr val="003300"/>
                </a:solidFill>
                <a:latin typeface="Arial"/>
              </a:rPr>
              <a:t>ifrmontiae</a:t>
            </a:r>
            <a:r>
              <a:rPr kumimoji="1" lang="nl-NL" sz="2800" kern="0" dirty="0">
                <a:solidFill>
                  <a:srgbClr val="003300"/>
                </a:solidFill>
                <a:latin typeface="Arial"/>
              </a:rPr>
              <a:t> is. </a:t>
            </a:r>
          </a:p>
          <a:p>
            <a:pPr lvl="0" eaLnBrk="0" fontAlgn="base" hangingPunct="0">
              <a:spcAft>
                <a:spcPct val="0"/>
              </a:spcAft>
              <a:buClr>
                <a:srgbClr val="003300"/>
              </a:buClr>
              <a:buSzPct val="50000"/>
              <a:buNone/>
            </a:pPr>
            <a:r>
              <a:rPr kumimoji="1" lang="nl-NL" sz="2800" kern="0" dirty="0">
                <a:solidFill>
                  <a:srgbClr val="003300"/>
                </a:solidFill>
                <a:latin typeface="Arial"/>
              </a:rPr>
              <a:t>	</a:t>
            </a:r>
            <a:r>
              <a:rPr kumimoji="1" lang="nl-NL" sz="2800" kern="0" dirty="0" err="1">
                <a:solidFill>
                  <a:srgbClr val="003300"/>
                </a:solidFill>
                <a:latin typeface="Arial"/>
              </a:rPr>
              <a:t>Daroam</a:t>
            </a:r>
            <a:r>
              <a:rPr kumimoji="1" lang="nl-NL" sz="2800" kern="0" dirty="0">
                <a:solidFill>
                  <a:srgbClr val="003300"/>
                </a:solidFill>
                <a:latin typeface="Arial"/>
              </a:rPr>
              <a:t> kun je dit </a:t>
            </a:r>
            <a:r>
              <a:rPr kumimoji="1" lang="nl-NL" sz="2800" kern="0" dirty="0" err="1">
                <a:solidFill>
                  <a:srgbClr val="003300"/>
                </a:solidFill>
                <a:latin typeface="Arial"/>
              </a:rPr>
              <a:t>lzeen</a:t>
            </a:r>
            <a:r>
              <a:rPr kumimoji="1" lang="nl-NL" sz="2800" kern="0" dirty="0">
                <a:solidFill>
                  <a:srgbClr val="003300"/>
                </a:solidFill>
                <a:latin typeface="Arial"/>
              </a:rPr>
              <a:t>. </a:t>
            </a:r>
          </a:p>
          <a:p>
            <a:pPr lvl="0" eaLnBrk="0" fontAlgn="base" hangingPunct="0">
              <a:spcAft>
                <a:spcPct val="0"/>
              </a:spcAft>
              <a:buClr>
                <a:srgbClr val="003300"/>
              </a:buClr>
              <a:buSzPct val="50000"/>
              <a:buNone/>
            </a:pPr>
            <a:r>
              <a:rPr kumimoji="1" lang="nl-NL" sz="2800" kern="0" dirty="0">
                <a:solidFill>
                  <a:srgbClr val="003300"/>
                </a:solidFill>
                <a:latin typeface="Arial"/>
              </a:rPr>
              <a:t>	</a:t>
            </a:r>
            <a:r>
              <a:rPr kumimoji="1" lang="nl-NL" sz="2800" kern="0" dirty="0" err="1">
                <a:solidFill>
                  <a:srgbClr val="003300"/>
                </a:solidFill>
                <a:latin typeface="Arial"/>
              </a:rPr>
              <a:t>Imenad</a:t>
            </a:r>
            <a:r>
              <a:rPr kumimoji="1" lang="nl-NL" sz="2800" kern="0" dirty="0">
                <a:solidFill>
                  <a:srgbClr val="003300"/>
                </a:solidFill>
                <a:latin typeface="Arial"/>
              </a:rPr>
              <a:t> met </a:t>
            </a:r>
            <a:r>
              <a:rPr kumimoji="1" lang="nl-NL" sz="2800" kern="0" dirty="0" err="1">
                <a:solidFill>
                  <a:srgbClr val="003300"/>
                </a:solidFill>
                <a:latin typeface="Arial"/>
              </a:rPr>
              <a:t>atsiume</a:t>
            </a:r>
            <a:r>
              <a:rPr kumimoji="1" lang="nl-NL" sz="2800" kern="0" dirty="0">
                <a:solidFill>
                  <a:srgbClr val="003300"/>
                </a:solidFill>
                <a:latin typeface="Arial"/>
              </a:rPr>
              <a:t> kan </a:t>
            </a:r>
            <a:r>
              <a:rPr kumimoji="1" lang="nl-NL" sz="2800" kern="0" dirty="0" err="1">
                <a:solidFill>
                  <a:srgbClr val="003300"/>
                </a:solidFill>
                <a:latin typeface="Arial"/>
              </a:rPr>
              <a:t>alelen</a:t>
            </a:r>
            <a:r>
              <a:rPr kumimoji="1" lang="nl-NL" sz="2800" kern="0" dirty="0">
                <a:solidFill>
                  <a:srgbClr val="003300"/>
                </a:solidFill>
                <a:latin typeface="Arial"/>
              </a:rPr>
              <a:t> </a:t>
            </a:r>
            <a:r>
              <a:rPr kumimoji="1" lang="nl-NL" sz="2800" kern="0" dirty="0" err="1">
                <a:solidFill>
                  <a:srgbClr val="003300"/>
                </a:solidFill>
                <a:latin typeface="Arial"/>
              </a:rPr>
              <a:t>ifrmontiae</a:t>
            </a:r>
            <a:r>
              <a:rPr kumimoji="1" lang="nl-NL" sz="2800" kern="0" dirty="0">
                <a:solidFill>
                  <a:srgbClr val="003300"/>
                </a:solidFill>
                <a:latin typeface="Arial"/>
              </a:rPr>
              <a:t> </a:t>
            </a:r>
            <a:r>
              <a:rPr kumimoji="1" lang="nl-NL" sz="2800" kern="0" dirty="0" err="1">
                <a:solidFill>
                  <a:srgbClr val="003300"/>
                </a:solidFill>
                <a:latin typeface="Arial"/>
              </a:rPr>
              <a:t>lteretijke</a:t>
            </a:r>
            <a:r>
              <a:rPr kumimoji="1" lang="nl-NL" sz="2800" kern="0" dirty="0">
                <a:solidFill>
                  <a:srgbClr val="003300"/>
                </a:solidFill>
                <a:latin typeface="Arial"/>
              </a:rPr>
              <a:t> </a:t>
            </a:r>
            <a:r>
              <a:rPr kumimoji="1" lang="nl-NL" sz="2800" kern="0" dirty="0" err="1">
                <a:solidFill>
                  <a:srgbClr val="003300"/>
                </a:solidFill>
                <a:latin typeface="Arial"/>
              </a:rPr>
              <a:t>nmeen</a:t>
            </a:r>
            <a:endParaRPr kumimoji="1" lang="nl-NL" sz="2800" kern="0" dirty="0">
              <a:solidFill>
                <a:srgbClr val="003300"/>
              </a:solidFill>
              <a:latin typeface="Arial"/>
            </a:endParaRPr>
          </a:p>
          <a:p>
            <a:endParaRPr lang="nl-NL" dirty="0"/>
          </a:p>
        </p:txBody>
      </p:sp>
    </p:spTree>
    <p:extLst>
      <p:ext uri="{BB962C8B-B14F-4D97-AF65-F5344CB8AC3E}">
        <p14:creationId xmlns:p14="http://schemas.microsoft.com/office/powerpoint/2010/main" val="38658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Sociaal gebied</a:t>
            </a:r>
            <a:endParaRPr lang="nl-NL" dirty="0"/>
          </a:p>
        </p:txBody>
      </p:sp>
      <p:sp>
        <p:nvSpPr>
          <p:cNvPr id="3" name="Tekstvak 2"/>
          <p:cNvSpPr txBox="1"/>
          <p:nvPr/>
        </p:nvSpPr>
        <p:spPr>
          <a:xfrm>
            <a:off x="609599" y="1628800"/>
            <a:ext cx="6050633" cy="3477875"/>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
            </a:pPr>
            <a:r>
              <a:rPr lang="nl-NL" sz="2200" dirty="0" smtClean="0">
                <a:solidFill>
                  <a:srgbClr val="002060"/>
                </a:solidFill>
              </a:rPr>
              <a:t>Niet of anders begrijpen van gedragsregels</a:t>
            </a:r>
          </a:p>
          <a:p>
            <a:pPr marL="285750" indent="-285750">
              <a:buClr>
                <a:schemeClr val="accent1">
                  <a:lumMod val="75000"/>
                </a:schemeClr>
              </a:buClr>
              <a:buFont typeface="Wingdings" panose="05000000000000000000" pitchFamily="2" charset="2"/>
              <a:buChar char="§"/>
            </a:pPr>
            <a:r>
              <a:rPr lang="nl-NL" sz="2200" dirty="0" smtClean="0">
                <a:solidFill>
                  <a:srgbClr val="002060"/>
                </a:solidFill>
              </a:rPr>
              <a:t>Zeer beperkt inlevingsvermogen</a:t>
            </a:r>
          </a:p>
          <a:p>
            <a:pPr marL="285750" indent="-285750">
              <a:buClr>
                <a:schemeClr val="accent1">
                  <a:lumMod val="75000"/>
                </a:schemeClr>
              </a:buClr>
              <a:buFont typeface="Wingdings" panose="05000000000000000000" pitchFamily="2" charset="2"/>
              <a:buChar char="§"/>
            </a:pPr>
            <a:r>
              <a:rPr lang="nl-NL" sz="2200" dirty="0" smtClean="0">
                <a:solidFill>
                  <a:srgbClr val="002060"/>
                </a:solidFill>
              </a:rPr>
              <a:t>Afweren van sociaal gedrag </a:t>
            </a:r>
          </a:p>
          <a:p>
            <a:pPr marL="285750" indent="-285750">
              <a:buClr>
                <a:schemeClr val="accent1">
                  <a:lumMod val="75000"/>
                </a:schemeClr>
              </a:buClr>
              <a:buFont typeface="Wingdings" panose="05000000000000000000" pitchFamily="2" charset="2"/>
              <a:buChar char="§"/>
            </a:pPr>
            <a:r>
              <a:rPr lang="nl-NL" sz="2200" dirty="0" smtClean="0">
                <a:solidFill>
                  <a:srgbClr val="002060"/>
                </a:solidFill>
              </a:rPr>
              <a:t>Vaak niet in staat om vriendschappen/relaties te onderhouden</a:t>
            </a:r>
          </a:p>
          <a:p>
            <a:pPr marL="285750" indent="-285750">
              <a:buClr>
                <a:schemeClr val="accent1">
                  <a:lumMod val="75000"/>
                </a:schemeClr>
              </a:buClr>
              <a:buFont typeface="Wingdings" panose="05000000000000000000" pitchFamily="2" charset="2"/>
              <a:buChar char="§"/>
            </a:pPr>
            <a:r>
              <a:rPr lang="nl-NL" sz="2200" dirty="0" smtClean="0">
                <a:solidFill>
                  <a:srgbClr val="002060"/>
                </a:solidFill>
              </a:rPr>
              <a:t>Mensen functioneel zien</a:t>
            </a:r>
          </a:p>
          <a:p>
            <a:pPr marL="285750" indent="-285750">
              <a:buClr>
                <a:schemeClr val="accent1">
                  <a:lumMod val="75000"/>
                </a:schemeClr>
              </a:buClr>
              <a:buFont typeface="Wingdings" panose="05000000000000000000" pitchFamily="2" charset="2"/>
              <a:buChar char="§"/>
            </a:pPr>
            <a:r>
              <a:rPr lang="nl-NL" sz="2200" dirty="0" smtClean="0">
                <a:solidFill>
                  <a:srgbClr val="002060"/>
                </a:solidFill>
              </a:rPr>
              <a:t>Kwetsbaar voor misbruik</a:t>
            </a:r>
          </a:p>
          <a:p>
            <a:pPr marL="285750" indent="-285750">
              <a:buClr>
                <a:schemeClr val="accent1">
                  <a:lumMod val="75000"/>
                </a:schemeClr>
              </a:buClr>
              <a:buFont typeface="Wingdings" panose="05000000000000000000" pitchFamily="2" charset="2"/>
              <a:buChar char="§"/>
            </a:pPr>
            <a:endParaRPr lang="nl-NL" sz="2200" dirty="0">
              <a:solidFill>
                <a:srgbClr val="002060"/>
              </a:solidFill>
            </a:endParaRPr>
          </a:p>
          <a:p>
            <a:pPr marL="285750" indent="-285750">
              <a:buClr>
                <a:schemeClr val="accent1">
                  <a:lumMod val="75000"/>
                </a:schemeClr>
              </a:buClr>
              <a:buFont typeface="Wingdings" panose="05000000000000000000" pitchFamily="2" charset="2"/>
              <a:buChar char="§"/>
            </a:pPr>
            <a:endParaRPr lang="nl-NL" sz="2200" dirty="0" smtClean="0">
              <a:solidFill>
                <a:srgbClr val="002060"/>
              </a:solidFill>
            </a:endParaRPr>
          </a:p>
          <a:p>
            <a:pPr marL="285750" indent="-285750">
              <a:buClr>
                <a:schemeClr val="accent1">
                  <a:lumMod val="75000"/>
                </a:schemeClr>
              </a:buClr>
              <a:buFont typeface="Wingdings" panose="05000000000000000000" pitchFamily="2" charset="2"/>
              <a:buChar char="§"/>
            </a:pPr>
            <a:r>
              <a:rPr lang="nl-NL" sz="2200" dirty="0" smtClean="0">
                <a:solidFill>
                  <a:srgbClr val="002060"/>
                </a:solidFill>
              </a:rPr>
              <a:t>Het gedrag van een ander niet kunnen lezen</a:t>
            </a:r>
            <a:endParaRPr lang="nl-NL" sz="2200" dirty="0">
              <a:solidFill>
                <a:srgbClr val="002060"/>
              </a:solidFill>
            </a:endParaRPr>
          </a:p>
        </p:txBody>
      </p:sp>
    </p:spTree>
    <p:extLst>
      <p:ext uri="{BB962C8B-B14F-4D97-AF65-F5344CB8AC3E}">
        <p14:creationId xmlns:p14="http://schemas.microsoft.com/office/powerpoint/2010/main" val="2417596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Communicatie</a:t>
            </a:r>
            <a:endParaRPr lang="nl-NL" dirty="0"/>
          </a:p>
        </p:txBody>
      </p:sp>
      <p:sp>
        <p:nvSpPr>
          <p:cNvPr id="3" name="Tijdelijke aanduiding voor inhoud 2"/>
          <p:cNvSpPr>
            <a:spLocks noGrp="1"/>
          </p:cNvSpPr>
          <p:nvPr>
            <p:ph idx="1"/>
          </p:nvPr>
        </p:nvSpPr>
        <p:spPr>
          <a:xfrm>
            <a:off x="609598" y="1772816"/>
            <a:ext cx="6347714" cy="3880773"/>
          </a:xfrm>
        </p:spPr>
        <p:txBody>
          <a:bodyPr>
            <a:normAutofit/>
          </a:bodyPr>
          <a:lstStyle/>
          <a:p>
            <a:pPr lvl="0" eaLnBrk="0" fontAlgn="base" hangingPunct="0">
              <a:lnSpc>
                <a:spcPct val="90000"/>
              </a:lnSpc>
              <a:spcAft>
                <a:spcPct val="0"/>
              </a:spcAft>
              <a:buSzPct val="50000"/>
              <a:buFont typeface="Monotype Sorts" pitchFamily="2" charset="2"/>
              <a:buChar char="n"/>
            </a:pPr>
            <a:r>
              <a:rPr kumimoji="1" lang="nl-NL" sz="2400" kern="0" dirty="0">
                <a:solidFill>
                  <a:srgbClr val="002060"/>
                </a:solidFill>
                <a:latin typeface="Arial"/>
              </a:rPr>
              <a:t>33% spreekt niet</a:t>
            </a:r>
          </a:p>
          <a:p>
            <a:pPr lvl="0" eaLnBrk="0" fontAlgn="base" hangingPunct="0">
              <a:lnSpc>
                <a:spcPct val="90000"/>
              </a:lnSpc>
              <a:spcAft>
                <a:spcPct val="0"/>
              </a:spcAft>
              <a:buSzPct val="50000"/>
              <a:buFont typeface="Monotype Sorts" pitchFamily="2" charset="2"/>
              <a:buChar char="n"/>
            </a:pPr>
            <a:r>
              <a:rPr kumimoji="1" lang="nl-NL" sz="2400" kern="0" dirty="0">
                <a:solidFill>
                  <a:srgbClr val="002060"/>
                </a:solidFill>
                <a:latin typeface="Arial"/>
              </a:rPr>
              <a:t>Taalontwikkelingsachterstand</a:t>
            </a:r>
          </a:p>
          <a:p>
            <a:pPr lvl="0" eaLnBrk="0" fontAlgn="base" hangingPunct="0">
              <a:lnSpc>
                <a:spcPct val="90000"/>
              </a:lnSpc>
              <a:spcAft>
                <a:spcPct val="0"/>
              </a:spcAft>
              <a:buSzPct val="50000"/>
              <a:buFont typeface="Monotype Sorts" pitchFamily="2" charset="2"/>
              <a:buChar char="n"/>
            </a:pPr>
            <a:r>
              <a:rPr kumimoji="1" lang="nl-NL" sz="2400" kern="0" dirty="0">
                <a:solidFill>
                  <a:srgbClr val="002060"/>
                </a:solidFill>
                <a:latin typeface="Arial"/>
              </a:rPr>
              <a:t>Stoornis in taalgebruik</a:t>
            </a:r>
          </a:p>
          <a:p>
            <a:pPr lvl="1" eaLnBrk="0" fontAlgn="base" hangingPunct="0">
              <a:lnSpc>
                <a:spcPct val="90000"/>
              </a:lnSpc>
              <a:spcAft>
                <a:spcPct val="0"/>
              </a:spcAft>
              <a:buSzPct val="75000"/>
              <a:buFont typeface="Wingdings" pitchFamily="2" charset="2"/>
              <a:buChar char="§"/>
            </a:pPr>
            <a:r>
              <a:rPr kumimoji="1" lang="nl-NL" sz="2400" kern="0" dirty="0">
                <a:solidFill>
                  <a:srgbClr val="002060"/>
                </a:solidFill>
                <a:latin typeface="Arial"/>
              </a:rPr>
              <a:t>Niet spreken</a:t>
            </a:r>
          </a:p>
          <a:p>
            <a:pPr lvl="1" eaLnBrk="0" fontAlgn="base" hangingPunct="0">
              <a:lnSpc>
                <a:spcPct val="90000"/>
              </a:lnSpc>
              <a:spcAft>
                <a:spcPct val="0"/>
              </a:spcAft>
              <a:buSzPct val="75000"/>
              <a:buFont typeface="Wingdings" pitchFamily="2" charset="2"/>
              <a:buChar char="§"/>
            </a:pPr>
            <a:r>
              <a:rPr kumimoji="1" lang="nl-NL" sz="2400" kern="0" dirty="0">
                <a:solidFill>
                  <a:srgbClr val="002060"/>
                </a:solidFill>
                <a:latin typeface="Arial"/>
              </a:rPr>
              <a:t>Echolalie</a:t>
            </a:r>
          </a:p>
          <a:p>
            <a:pPr lvl="1" eaLnBrk="0" fontAlgn="base" hangingPunct="0">
              <a:lnSpc>
                <a:spcPct val="90000"/>
              </a:lnSpc>
              <a:spcAft>
                <a:spcPct val="0"/>
              </a:spcAft>
              <a:buSzPct val="75000"/>
              <a:buFont typeface="Wingdings" pitchFamily="2" charset="2"/>
              <a:buChar char="§"/>
            </a:pPr>
            <a:r>
              <a:rPr kumimoji="1" lang="nl-NL" sz="2400" kern="0" dirty="0">
                <a:solidFill>
                  <a:srgbClr val="002060"/>
                </a:solidFill>
                <a:latin typeface="Arial"/>
              </a:rPr>
              <a:t>Niet reageren</a:t>
            </a:r>
          </a:p>
          <a:p>
            <a:pPr lvl="1" eaLnBrk="0" fontAlgn="base" hangingPunct="0">
              <a:lnSpc>
                <a:spcPct val="90000"/>
              </a:lnSpc>
              <a:spcAft>
                <a:spcPct val="0"/>
              </a:spcAft>
              <a:buSzPct val="75000"/>
              <a:buFont typeface="Wingdings" pitchFamily="2" charset="2"/>
              <a:buChar char="§"/>
            </a:pPr>
            <a:r>
              <a:rPr kumimoji="1" lang="nl-NL" sz="2400" kern="0" dirty="0">
                <a:solidFill>
                  <a:srgbClr val="002060"/>
                </a:solidFill>
                <a:latin typeface="Arial"/>
              </a:rPr>
              <a:t>Letterlijk nemen</a:t>
            </a:r>
          </a:p>
          <a:p>
            <a:pPr lvl="0" eaLnBrk="0" fontAlgn="base" hangingPunct="0">
              <a:lnSpc>
                <a:spcPct val="90000"/>
              </a:lnSpc>
              <a:spcAft>
                <a:spcPct val="0"/>
              </a:spcAft>
              <a:buSzPct val="50000"/>
              <a:buFont typeface="Monotype Sorts" pitchFamily="2" charset="2"/>
              <a:buChar char="n"/>
            </a:pPr>
            <a:r>
              <a:rPr kumimoji="1" lang="nl-NL" sz="2400" kern="0" dirty="0">
                <a:solidFill>
                  <a:srgbClr val="002060"/>
                </a:solidFill>
                <a:latin typeface="Arial"/>
              </a:rPr>
              <a:t>Stoornis in non-verbale communicatie</a:t>
            </a:r>
          </a:p>
          <a:p>
            <a:endParaRPr lang="nl-NL" dirty="0"/>
          </a:p>
        </p:txBody>
      </p:sp>
    </p:spTree>
    <p:extLst>
      <p:ext uri="{BB962C8B-B14F-4D97-AF65-F5344CB8AC3E}">
        <p14:creationId xmlns:p14="http://schemas.microsoft.com/office/powerpoint/2010/main" val="522601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Verbeelding</a:t>
            </a:r>
            <a:endParaRPr lang="nl-NL" dirty="0"/>
          </a:p>
        </p:txBody>
      </p:sp>
      <p:sp>
        <p:nvSpPr>
          <p:cNvPr id="3" name="Tijdelijke aanduiding voor inhoud 2"/>
          <p:cNvSpPr>
            <a:spLocks noGrp="1"/>
          </p:cNvSpPr>
          <p:nvPr>
            <p:ph idx="1"/>
          </p:nvPr>
        </p:nvSpPr>
        <p:spPr>
          <a:xfrm>
            <a:off x="609599" y="1772816"/>
            <a:ext cx="6347714" cy="3880773"/>
          </a:xfrm>
        </p:spPr>
        <p:txBody>
          <a:bodyPr>
            <a:normAutofit/>
          </a:bodyPr>
          <a:lstStyle/>
          <a:p>
            <a:pPr lvl="0" eaLnBrk="0" fontAlgn="base" hangingPunct="0">
              <a:spcAft>
                <a:spcPct val="0"/>
              </a:spcAft>
              <a:buSzPct val="50000"/>
              <a:buFont typeface="Wingdings" panose="05000000000000000000" pitchFamily="2" charset="2"/>
              <a:buChar char="§"/>
            </a:pPr>
            <a:r>
              <a:rPr kumimoji="1" lang="nl-NL" sz="2200" kern="0" dirty="0">
                <a:solidFill>
                  <a:srgbClr val="002060"/>
                </a:solidFill>
                <a:latin typeface="+mj-lt"/>
              </a:rPr>
              <a:t>Angst voor nieuwe onbekende prikkels</a:t>
            </a:r>
          </a:p>
          <a:p>
            <a:pPr lvl="0" eaLnBrk="0" fontAlgn="base" hangingPunct="0">
              <a:spcAft>
                <a:spcPct val="0"/>
              </a:spcAft>
              <a:buSzPct val="50000"/>
              <a:buFont typeface="Wingdings" panose="05000000000000000000" pitchFamily="2" charset="2"/>
              <a:buChar char="§"/>
            </a:pPr>
            <a:r>
              <a:rPr kumimoji="1" lang="nl-NL" sz="2200" kern="0" dirty="0">
                <a:solidFill>
                  <a:srgbClr val="002060"/>
                </a:solidFill>
                <a:latin typeface="+mj-lt"/>
              </a:rPr>
              <a:t>Aanpassingsproblemen bij overgangen</a:t>
            </a:r>
          </a:p>
          <a:p>
            <a:pPr lvl="0" eaLnBrk="0" fontAlgn="base" hangingPunct="0">
              <a:spcAft>
                <a:spcPct val="0"/>
              </a:spcAft>
              <a:buSzPct val="50000"/>
              <a:buFont typeface="Wingdings" panose="05000000000000000000" pitchFamily="2" charset="2"/>
              <a:buChar char="§"/>
            </a:pPr>
            <a:r>
              <a:rPr kumimoji="1" lang="nl-NL" sz="2200" kern="0" dirty="0">
                <a:solidFill>
                  <a:srgbClr val="002060"/>
                </a:solidFill>
                <a:latin typeface="+mj-lt"/>
              </a:rPr>
              <a:t>Ongewoon spel (pre occupatie)</a:t>
            </a:r>
          </a:p>
          <a:p>
            <a:pPr lvl="0" eaLnBrk="0" fontAlgn="base" hangingPunct="0">
              <a:spcAft>
                <a:spcPct val="0"/>
              </a:spcAft>
              <a:buSzPct val="50000"/>
              <a:buFont typeface="Wingdings" panose="05000000000000000000" pitchFamily="2" charset="2"/>
              <a:buChar char="§"/>
            </a:pPr>
            <a:r>
              <a:rPr kumimoji="1" lang="nl-NL" sz="2200" kern="0" dirty="0">
                <a:solidFill>
                  <a:srgbClr val="002060"/>
                </a:solidFill>
                <a:latin typeface="+mj-lt"/>
              </a:rPr>
              <a:t>Geen fantasie</a:t>
            </a:r>
          </a:p>
          <a:p>
            <a:pPr lvl="0" eaLnBrk="0" fontAlgn="base" hangingPunct="0">
              <a:spcAft>
                <a:spcPct val="0"/>
              </a:spcAft>
              <a:buSzPct val="50000"/>
              <a:buFont typeface="Wingdings" panose="05000000000000000000" pitchFamily="2" charset="2"/>
              <a:buChar char="§"/>
            </a:pPr>
            <a:r>
              <a:rPr kumimoji="1" lang="nl-NL" sz="2200" kern="0" dirty="0">
                <a:solidFill>
                  <a:srgbClr val="002060"/>
                </a:solidFill>
                <a:latin typeface="+mj-lt"/>
              </a:rPr>
              <a:t>Uitzonderlijke talenten</a:t>
            </a:r>
          </a:p>
          <a:p>
            <a:pPr lvl="0" eaLnBrk="0" fontAlgn="base" hangingPunct="0">
              <a:spcAft>
                <a:spcPct val="0"/>
              </a:spcAft>
              <a:buSzPct val="50000"/>
              <a:buFont typeface="Wingdings" panose="05000000000000000000" pitchFamily="2" charset="2"/>
              <a:buChar char="§"/>
            </a:pPr>
            <a:endParaRPr kumimoji="1" lang="nl-NL" sz="2200" kern="0" dirty="0">
              <a:solidFill>
                <a:srgbClr val="002060"/>
              </a:solidFill>
              <a:latin typeface="+mj-lt"/>
            </a:endParaRPr>
          </a:p>
          <a:p>
            <a:pPr lvl="0" eaLnBrk="0" fontAlgn="base" hangingPunct="0">
              <a:spcAft>
                <a:spcPct val="0"/>
              </a:spcAft>
              <a:buSzPct val="50000"/>
              <a:buFont typeface="Wingdings" panose="05000000000000000000" pitchFamily="2" charset="2"/>
              <a:buChar char="§"/>
            </a:pPr>
            <a:r>
              <a:rPr kumimoji="1" lang="nl-NL" sz="2200" kern="0" dirty="0">
                <a:solidFill>
                  <a:srgbClr val="002060"/>
                </a:solidFill>
                <a:latin typeface="+mj-lt"/>
              </a:rPr>
              <a:t>    Geen of weinig </a:t>
            </a:r>
            <a:r>
              <a:rPr kumimoji="1" lang="nl-NL" sz="2200" i="1" kern="0" dirty="0">
                <a:solidFill>
                  <a:srgbClr val="002060"/>
                </a:solidFill>
                <a:latin typeface="+mj-lt"/>
              </a:rPr>
              <a:t>centrale coherentie</a:t>
            </a:r>
            <a:r>
              <a:rPr kumimoji="1" lang="nl-NL" sz="2200" kern="0" dirty="0">
                <a:solidFill>
                  <a:srgbClr val="002060"/>
                </a:solidFill>
                <a:latin typeface="+mj-lt"/>
              </a:rPr>
              <a:t>, </a:t>
            </a:r>
            <a:r>
              <a:rPr kumimoji="1" lang="nl-NL" sz="2200" kern="0" dirty="0" err="1">
                <a:solidFill>
                  <a:srgbClr val="002060"/>
                </a:solidFill>
                <a:latin typeface="+mj-lt"/>
              </a:rPr>
              <a:t>dwz</a:t>
            </a:r>
            <a:r>
              <a:rPr kumimoji="1" lang="nl-NL" sz="2200" kern="0" dirty="0">
                <a:solidFill>
                  <a:srgbClr val="002060"/>
                </a:solidFill>
                <a:latin typeface="+mj-lt"/>
              </a:rPr>
              <a:t> details niet tot een logische samenhangend geheel kunnen brengen</a:t>
            </a:r>
            <a:endParaRPr lang="nl-NL" sz="2200" dirty="0">
              <a:solidFill>
                <a:srgbClr val="002060"/>
              </a:solidFill>
              <a:latin typeface="+mj-lt"/>
            </a:endParaRPr>
          </a:p>
        </p:txBody>
      </p:sp>
    </p:spTree>
    <p:extLst>
      <p:ext uri="{BB962C8B-B14F-4D97-AF65-F5344CB8AC3E}">
        <p14:creationId xmlns:p14="http://schemas.microsoft.com/office/powerpoint/2010/main" val="3092834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Filemon Wesselink</a:t>
            </a:r>
            <a:endParaRPr lang="nl-NL" dirty="0"/>
          </a:p>
        </p:txBody>
      </p:sp>
      <p:sp>
        <p:nvSpPr>
          <p:cNvPr id="3" name="Tijdelijke aanduiding voor inhoud 2"/>
          <p:cNvSpPr>
            <a:spLocks noGrp="1"/>
          </p:cNvSpPr>
          <p:nvPr>
            <p:ph idx="1"/>
          </p:nvPr>
        </p:nvSpPr>
        <p:spPr/>
        <p:txBody>
          <a:bodyPr/>
          <a:lstStyle/>
          <a:p>
            <a:r>
              <a:rPr lang="nl-NL" dirty="0">
                <a:hlinkClick r:id="rId3"/>
              </a:rPr>
              <a:t>https://</a:t>
            </a:r>
            <a:r>
              <a:rPr lang="nl-NL" dirty="0" smtClean="0">
                <a:hlinkClick r:id="rId3"/>
              </a:rPr>
              <a:t>www.youtube.com/watch?v=nrH887925Uw</a:t>
            </a:r>
            <a:endParaRPr lang="nl-NL" dirty="0" smtClean="0"/>
          </a:p>
          <a:p>
            <a:endParaRPr lang="nl-NL" dirty="0"/>
          </a:p>
        </p:txBody>
      </p:sp>
      <p:pic>
        <p:nvPicPr>
          <p:cNvPr id="1026" name="Picture 2" descr="Afbeeldingsresultaat voor filemon wessel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896" y="3140968"/>
            <a:ext cx="4255118" cy="239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7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kan je beter niet zeggen als begeleider ?</a:t>
            </a:r>
            <a:br>
              <a:rPr lang="nl-NL" dirty="0" smtClean="0"/>
            </a:br>
            <a:endParaRPr lang="nl-NL" dirty="0"/>
          </a:p>
        </p:txBody>
      </p:sp>
      <p:sp>
        <p:nvSpPr>
          <p:cNvPr id="3" name="Tijdelijke aanduiding voor inhoud 2"/>
          <p:cNvSpPr>
            <a:spLocks noGrp="1"/>
          </p:cNvSpPr>
          <p:nvPr>
            <p:ph idx="1"/>
          </p:nvPr>
        </p:nvSpPr>
        <p:spPr/>
        <p:txBody>
          <a:bodyPr/>
          <a:lstStyle/>
          <a:p>
            <a:r>
              <a:rPr lang="nl-NL" b="1" dirty="0"/>
              <a:t>1. Iedereen is wel een beetje </a:t>
            </a:r>
            <a:r>
              <a:rPr lang="nl-NL" b="1" dirty="0" smtClean="0"/>
              <a:t>autistisch</a:t>
            </a:r>
          </a:p>
          <a:p>
            <a:endParaRPr lang="nl-NL" b="1" dirty="0"/>
          </a:p>
          <a:p>
            <a:r>
              <a:rPr lang="nl-NL" b="1" dirty="0"/>
              <a:t>2. Je ziet er helemaal niet autistisch uit</a:t>
            </a:r>
          </a:p>
          <a:p>
            <a:endParaRPr lang="nl-NL" dirty="0" smtClean="0"/>
          </a:p>
          <a:p>
            <a:r>
              <a:rPr lang="nl-NL" b="1" dirty="0"/>
              <a:t>3. Je bent naar je autisme gaan leven</a:t>
            </a:r>
          </a:p>
          <a:p>
            <a:endParaRPr lang="nl-NL" dirty="0" smtClean="0"/>
          </a:p>
          <a:p>
            <a:r>
              <a:rPr lang="nl-NL" b="1" dirty="0"/>
              <a:t>4. Je bent ook zo overgevoelig</a:t>
            </a:r>
          </a:p>
          <a:p>
            <a:endParaRPr lang="nl-NL" dirty="0" smtClean="0"/>
          </a:p>
          <a:p>
            <a:r>
              <a:rPr lang="nl-NL" b="1" dirty="0"/>
              <a:t>5. Nee joh, jij bent helemaal niet autistisch!</a:t>
            </a:r>
          </a:p>
          <a:p>
            <a:endParaRPr lang="nl-NL" dirty="0"/>
          </a:p>
        </p:txBody>
      </p:sp>
    </p:spTree>
    <p:extLst>
      <p:ext uri="{BB962C8B-B14F-4D97-AF65-F5344CB8AC3E}">
        <p14:creationId xmlns:p14="http://schemas.microsoft.com/office/powerpoint/2010/main" val="391446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332656"/>
            <a:ext cx="4980385" cy="6073640"/>
          </a:xfrm>
          <a:prstGeom prst="rect">
            <a:avLst/>
          </a:prstGeom>
        </p:spPr>
      </p:pic>
    </p:spTree>
    <p:extLst>
      <p:ext uri="{BB962C8B-B14F-4D97-AF65-F5344CB8AC3E}">
        <p14:creationId xmlns:p14="http://schemas.microsoft.com/office/powerpoint/2010/main" val="2955644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a:t>
            </a:r>
            <a:endParaRPr lang="nl-NL" dirty="0"/>
          </a:p>
        </p:txBody>
      </p:sp>
      <p:sp>
        <p:nvSpPr>
          <p:cNvPr id="3" name="Tijdelijke aanduiding voor inhoud 2"/>
          <p:cNvSpPr>
            <a:spLocks noGrp="1"/>
          </p:cNvSpPr>
          <p:nvPr>
            <p:ph idx="1"/>
          </p:nvPr>
        </p:nvSpPr>
        <p:spPr>
          <a:xfrm>
            <a:off x="642191" y="1700808"/>
            <a:ext cx="6347714" cy="3880773"/>
          </a:xfrm>
        </p:spPr>
        <p:txBody>
          <a:bodyPr/>
          <a:lstStyle/>
          <a:p>
            <a:r>
              <a:rPr lang="nl-NL" sz="2200" dirty="0" smtClean="0">
                <a:solidFill>
                  <a:srgbClr val="002060"/>
                </a:solidFill>
              </a:rPr>
              <a:t>ASS</a:t>
            </a:r>
          </a:p>
          <a:p>
            <a:r>
              <a:rPr lang="nl-NL" sz="2200" dirty="0" smtClean="0">
                <a:solidFill>
                  <a:srgbClr val="002060"/>
                </a:solidFill>
              </a:rPr>
              <a:t>Wat is Autisme ?</a:t>
            </a:r>
          </a:p>
          <a:p>
            <a:r>
              <a:rPr lang="nl-NL" sz="2200" dirty="0" smtClean="0">
                <a:solidFill>
                  <a:srgbClr val="002060"/>
                </a:solidFill>
              </a:rPr>
              <a:t>Kenmerken</a:t>
            </a:r>
          </a:p>
          <a:p>
            <a:endParaRPr lang="nl-NL" dirty="0"/>
          </a:p>
        </p:txBody>
      </p:sp>
      <p:pic>
        <p:nvPicPr>
          <p:cNvPr id="4" name="Afbeelding 3"/>
          <p:cNvPicPr>
            <a:picLocks noChangeAspect="1"/>
          </p:cNvPicPr>
          <p:nvPr/>
        </p:nvPicPr>
        <p:blipFill>
          <a:blip r:embed="rId3"/>
          <a:stretch>
            <a:fillRect/>
          </a:stretch>
        </p:blipFill>
        <p:spPr>
          <a:xfrm>
            <a:off x="395536" y="3090687"/>
            <a:ext cx="5662902" cy="3582102"/>
          </a:xfrm>
          <a:prstGeom prst="rect">
            <a:avLst/>
          </a:prstGeom>
        </p:spPr>
      </p:pic>
    </p:spTree>
    <p:extLst>
      <p:ext uri="{BB962C8B-B14F-4D97-AF65-F5344CB8AC3E}">
        <p14:creationId xmlns:p14="http://schemas.microsoft.com/office/powerpoint/2010/main" val="2730030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DSM 5</a:t>
            </a:r>
            <a:endParaRPr lang="nl-NL" dirty="0"/>
          </a:p>
        </p:txBody>
      </p:sp>
      <p:pic>
        <p:nvPicPr>
          <p:cNvPr id="2050" name="Picture 2" descr="Afbeeldingsresultaat voor DSM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6414" y="1270000"/>
            <a:ext cx="3034081"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064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DSM 5</a:t>
            </a:r>
            <a:endParaRPr lang="nl-NL" dirty="0"/>
          </a:p>
        </p:txBody>
      </p:sp>
      <p:sp>
        <p:nvSpPr>
          <p:cNvPr id="3" name="Tijdelijke aanduiding voor inhoud 2"/>
          <p:cNvSpPr>
            <a:spLocks noGrp="1"/>
          </p:cNvSpPr>
          <p:nvPr>
            <p:ph idx="1"/>
          </p:nvPr>
        </p:nvSpPr>
        <p:spPr>
          <a:xfrm>
            <a:off x="326090" y="1484784"/>
            <a:ext cx="7846310" cy="5112568"/>
          </a:xfrm>
        </p:spPr>
        <p:txBody>
          <a:bodyPr>
            <a:normAutofit/>
          </a:bodyPr>
          <a:lstStyle/>
          <a:p>
            <a:pPr fontAlgn="base"/>
            <a:r>
              <a:rPr lang="nl-NL" b="1" dirty="0"/>
              <a:t>Autismespectrumstoornis - DSM-5</a:t>
            </a:r>
          </a:p>
          <a:p>
            <a:pPr marL="0" indent="0">
              <a:buNone/>
            </a:pPr>
            <a:r>
              <a:rPr lang="nl-NL" b="1" dirty="0" smtClean="0"/>
              <a:t>A</a:t>
            </a:r>
            <a:r>
              <a:rPr lang="nl-NL" b="1" dirty="0"/>
              <a:t>. Blijvende tekorten in de sociale communicatie en interactie, zoals blijkt uit:</a:t>
            </a:r>
          </a:p>
          <a:p>
            <a:pPr marL="0" indent="0">
              <a:buNone/>
            </a:pPr>
            <a:r>
              <a:rPr lang="nl-NL" b="1" dirty="0"/>
              <a:t>B. Beperkte zich herhalende gedragspatronen, beperkte interesses en activiteiten, zoals blijkt uit</a:t>
            </a:r>
          </a:p>
          <a:p>
            <a:pPr marL="0" indent="0" fontAlgn="base">
              <a:buNone/>
            </a:pPr>
            <a:r>
              <a:rPr lang="nl-NL" b="1" dirty="0"/>
              <a:t>C. De verschijnselen zijn aanwezig vanaf de vroegste kindertijd (maar worden soms pas later onderkend).</a:t>
            </a:r>
            <a:br>
              <a:rPr lang="nl-NL" b="1" dirty="0"/>
            </a:br>
            <a:r>
              <a:rPr lang="nl-NL" b="1" dirty="0"/>
              <a:t/>
            </a:r>
            <a:br>
              <a:rPr lang="nl-NL" b="1" dirty="0"/>
            </a:br>
            <a:r>
              <a:rPr lang="nl-NL" b="1" dirty="0" smtClean="0"/>
              <a:t>D</a:t>
            </a:r>
            <a:r>
              <a:rPr lang="nl-NL" b="1" dirty="0"/>
              <a:t>. De verschijnselen veroorzaken klinisch significante </a:t>
            </a:r>
            <a:r>
              <a:rPr lang="nl-NL" b="1" dirty="0" err="1"/>
              <a:t>lijdensdruk</a:t>
            </a:r>
            <a:r>
              <a:rPr lang="nl-NL" b="1" dirty="0"/>
              <a:t> of beperkingen in het sociale of beroepsmatige functioneren of in het functioneren op andere belangrijke levensgebieden.</a:t>
            </a:r>
            <a:br>
              <a:rPr lang="nl-NL" b="1" dirty="0"/>
            </a:br>
            <a:r>
              <a:rPr lang="nl-NL" b="1" dirty="0"/>
              <a:t/>
            </a:r>
            <a:br>
              <a:rPr lang="nl-NL" b="1" dirty="0"/>
            </a:br>
            <a:r>
              <a:rPr lang="nl-NL" b="1" dirty="0" smtClean="0"/>
              <a:t>E</a:t>
            </a:r>
            <a:r>
              <a:rPr lang="nl-NL" b="1" dirty="0"/>
              <a:t>. De stoornissen kunnen niet beter verklaard worden door een verstandelijke beperking of globale ontwikkelingsachterstand en de sociale communicatie moet minder zijn dan past bij het cognitieve niveau.</a:t>
            </a:r>
          </a:p>
          <a:p>
            <a:pPr fontAlgn="base"/>
            <a:endParaRPr lang="nl-NL" dirty="0"/>
          </a:p>
          <a:p>
            <a:pPr marL="0" indent="0">
              <a:buNone/>
            </a:pPr>
            <a:endParaRPr lang="nl-NL" dirty="0"/>
          </a:p>
        </p:txBody>
      </p:sp>
    </p:spTree>
    <p:extLst>
      <p:ext uri="{BB962C8B-B14F-4D97-AF65-F5344CB8AC3E}">
        <p14:creationId xmlns:p14="http://schemas.microsoft.com/office/powerpoint/2010/main" val="3032332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ASS ( Autisme spectrum stoornis)</a:t>
            </a:r>
            <a:endParaRPr lang="nl-NL" dirty="0"/>
          </a:p>
        </p:txBody>
      </p:sp>
      <p:sp>
        <p:nvSpPr>
          <p:cNvPr id="3" name="Tijdelijke aanduiding voor inhoud 2"/>
          <p:cNvSpPr>
            <a:spLocks noGrp="1"/>
          </p:cNvSpPr>
          <p:nvPr>
            <p:ph idx="1"/>
          </p:nvPr>
        </p:nvSpPr>
        <p:spPr>
          <a:xfrm>
            <a:off x="623391" y="2132856"/>
            <a:ext cx="5114529" cy="1484434"/>
          </a:xfrm>
        </p:spPr>
        <p:txBody>
          <a:bodyPr/>
          <a:lstStyle/>
          <a:p>
            <a:r>
              <a:rPr lang="nl-NL" altLang="nl-NL" sz="2200" dirty="0">
                <a:solidFill>
                  <a:srgbClr val="002060"/>
                </a:solidFill>
                <a:latin typeface="Trebuchet MS" pitchFamily="34" charset="0"/>
                <a:ea typeface="MS PGothic" pitchFamily="34" charset="-128"/>
              </a:rPr>
              <a:t>Autisme Spectrum </a:t>
            </a:r>
            <a:r>
              <a:rPr lang="nl-NL" altLang="nl-NL" sz="2200" dirty="0" smtClean="0">
                <a:solidFill>
                  <a:srgbClr val="002060"/>
                </a:solidFill>
                <a:latin typeface="Trebuchet MS" pitchFamily="34" charset="0"/>
                <a:ea typeface="MS PGothic" pitchFamily="34" charset="-128"/>
              </a:rPr>
              <a:t>Stoornis</a:t>
            </a:r>
          </a:p>
          <a:p>
            <a:r>
              <a:rPr lang="nl-NL" altLang="nl-NL" sz="2200" dirty="0" smtClean="0">
                <a:solidFill>
                  <a:srgbClr val="002060"/>
                </a:solidFill>
                <a:latin typeface="Trebuchet MS" pitchFamily="34" charset="0"/>
                <a:ea typeface="MS PGothic" pitchFamily="34" charset="-128"/>
              </a:rPr>
              <a:t>Voorheen:</a:t>
            </a:r>
          </a:p>
          <a:p>
            <a:endParaRPr lang="nl-NL" dirty="0">
              <a:solidFill>
                <a:srgbClr val="340FBB"/>
              </a:solidFill>
              <a:latin typeface="Trebuchet MS" pitchFamily="34" charset="0"/>
              <a:ea typeface="MS PGothic" pitchFamily="34" charset="-128"/>
            </a:endParaRPr>
          </a:p>
          <a:p>
            <a:endParaRPr lang="nl-NL" dirty="0" smtClean="0">
              <a:solidFill>
                <a:srgbClr val="340FBB"/>
              </a:solidFill>
              <a:latin typeface="Trebuchet MS" pitchFamily="34" charset="0"/>
              <a:ea typeface="MS PGothic" pitchFamily="34" charset="-128"/>
            </a:endParaRPr>
          </a:p>
          <a:p>
            <a:pPr marL="0" lvl="0" indent="0" eaLnBrk="0" fontAlgn="base" hangingPunct="0">
              <a:spcBef>
                <a:spcPct val="0"/>
              </a:spcBef>
              <a:spcAft>
                <a:spcPct val="0"/>
              </a:spcAft>
              <a:buNone/>
            </a:pPr>
            <a:endParaRPr lang="nl-NL" altLang="nl-NL" dirty="0">
              <a:solidFill>
                <a:srgbClr val="340FBB"/>
              </a:solidFill>
              <a:latin typeface="Trebuchet MS" pitchFamily="34" charset="0"/>
              <a:ea typeface="MS PGothic" pitchFamily="34" charset="-128"/>
            </a:endParaRPr>
          </a:p>
          <a:p>
            <a:endParaRPr lang="nl-NL" dirty="0"/>
          </a:p>
        </p:txBody>
      </p:sp>
      <p:sp>
        <p:nvSpPr>
          <p:cNvPr id="5" name="Tekstvak 4"/>
          <p:cNvSpPr txBox="1"/>
          <p:nvPr/>
        </p:nvSpPr>
        <p:spPr>
          <a:xfrm>
            <a:off x="1561456" y="2636912"/>
            <a:ext cx="4176464" cy="1446550"/>
          </a:xfrm>
          <a:prstGeom prst="rect">
            <a:avLst/>
          </a:prstGeom>
          <a:noFill/>
        </p:spPr>
        <p:txBody>
          <a:bodyPr wrap="square" rtlCol="0">
            <a:spAutoFit/>
          </a:bodyPr>
          <a:lstStyle/>
          <a:p>
            <a:pPr lvl="0" algn="ctr" eaLnBrk="0" fontAlgn="base" hangingPunct="0">
              <a:spcBef>
                <a:spcPct val="0"/>
              </a:spcBef>
              <a:spcAft>
                <a:spcPct val="0"/>
              </a:spcAft>
            </a:pPr>
            <a:r>
              <a:rPr lang="nl-NL" altLang="nl-NL" sz="2200" dirty="0">
                <a:solidFill>
                  <a:srgbClr val="002060"/>
                </a:solidFill>
                <a:latin typeface="Trebuchet MS" pitchFamily="34" charset="0"/>
                <a:ea typeface="MS PGothic" pitchFamily="34" charset="-128"/>
              </a:rPr>
              <a:t>Syndroom Asperger</a:t>
            </a:r>
          </a:p>
          <a:p>
            <a:pPr lvl="0" algn="ctr" eaLnBrk="0" fontAlgn="base" hangingPunct="0">
              <a:spcBef>
                <a:spcPct val="0"/>
              </a:spcBef>
              <a:spcAft>
                <a:spcPct val="0"/>
              </a:spcAft>
            </a:pPr>
            <a:r>
              <a:rPr lang="nl-NL" altLang="nl-NL" sz="2200" dirty="0">
                <a:solidFill>
                  <a:srgbClr val="002060"/>
                </a:solidFill>
                <a:latin typeface="Trebuchet MS" pitchFamily="34" charset="0"/>
                <a:ea typeface="MS PGothic" pitchFamily="34" charset="-128"/>
              </a:rPr>
              <a:t>PDDNOS</a:t>
            </a:r>
          </a:p>
          <a:p>
            <a:pPr lvl="0" algn="ctr" eaLnBrk="0" fontAlgn="base" hangingPunct="0">
              <a:spcBef>
                <a:spcPct val="0"/>
              </a:spcBef>
              <a:spcAft>
                <a:spcPct val="0"/>
              </a:spcAft>
            </a:pPr>
            <a:r>
              <a:rPr lang="nl-NL" altLang="nl-NL" sz="2200" dirty="0">
                <a:solidFill>
                  <a:srgbClr val="002060"/>
                </a:solidFill>
                <a:latin typeface="Trebuchet MS" pitchFamily="34" charset="0"/>
                <a:ea typeface="MS PGothic" pitchFamily="34" charset="-128"/>
              </a:rPr>
              <a:t>Klassiek Autisme</a:t>
            </a:r>
          </a:p>
          <a:p>
            <a:pPr lvl="0" algn="ctr" eaLnBrk="0" fontAlgn="base" hangingPunct="0">
              <a:spcBef>
                <a:spcPct val="0"/>
              </a:spcBef>
              <a:spcAft>
                <a:spcPct val="0"/>
              </a:spcAft>
            </a:pPr>
            <a:r>
              <a:rPr lang="nl-NL" altLang="nl-NL" sz="2200" dirty="0">
                <a:solidFill>
                  <a:srgbClr val="002060"/>
                </a:solidFill>
                <a:latin typeface="Trebuchet MS" pitchFamily="34" charset="0"/>
                <a:ea typeface="MS PGothic" pitchFamily="34" charset="-128"/>
              </a:rPr>
              <a:t>MCDD</a:t>
            </a:r>
          </a:p>
        </p:txBody>
      </p:sp>
    </p:spTree>
    <p:extLst>
      <p:ext uri="{BB962C8B-B14F-4D97-AF65-F5344CB8AC3E}">
        <p14:creationId xmlns:p14="http://schemas.microsoft.com/office/powerpoint/2010/main" val="675998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Savant syndroom </a:t>
            </a:r>
            <a:endParaRPr lang="nl-NL" dirty="0"/>
          </a:p>
        </p:txBody>
      </p:sp>
      <p:sp>
        <p:nvSpPr>
          <p:cNvPr id="3" name="Tijdelijke aanduiding voor inhoud 2"/>
          <p:cNvSpPr>
            <a:spLocks noGrp="1"/>
          </p:cNvSpPr>
          <p:nvPr>
            <p:ph idx="1"/>
          </p:nvPr>
        </p:nvSpPr>
        <p:spPr>
          <a:xfrm>
            <a:off x="609599" y="1484784"/>
            <a:ext cx="6347714" cy="3880773"/>
          </a:xfrm>
        </p:spPr>
        <p:txBody>
          <a:bodyPr/>
          <a:lstStyle/>
          <a:p>
            <a:r>
              <a:rPr lang="nl-NL" dirty="0" smtClean="0"/>
              <a:t>1 op de 10 mensen met autisme</a:t>
            </a:r>
          </a:p>
          <a:p>
            <a:endParaRPr lang="nl-NL" dirty="0"/>
          </a:p>
          <a:p>
            <a:r>
              <a:rPr lang="nl-NL" dirty="0" smtClean="0"/>
              <a:t>Uitzonderlijk talent op het gebied van muziek, wiskunde, lezen of kennis opslaan.  </a:t>
            </a:r>
          </a:p>
          <a:p>
            <a:endParaRPr lang="nl-NL" dirty="0"/>
          </a:p>
          <a:p>
            <a:r>
              <a:rPr lang="nl-NL" dirty="0" smtClean="0"/>
              <a:t>Kan ook optreden bij mensen met verwondingen aan het zenuwstelsel of in zeldzame gevallen een ontwikkelingsstoornis. </a:t>
            </a:r>
          </a:p>
          <a:p>
            <a:endParaRPr lang="nl-NL" dirty="0" smtClean="0"/>
          </a:p>
          <a:p>
            <a:r>
              <a:rPr lang="nl-NL" dirty="0" smtClean="0"/>
              <a:t>Stephen </a:t>
            </a:r>
            <a:r>
              <a:rPr lang="nl-NL" dirty="0" err="1" smtClean="0"/>
              <a:t>Wiltshire</a:t>
            </a:r>
            <a:r>
              <a:rPr lang="nl-NL" dirty="0" smtClean="0"/>
              <a:t> -&gt; </a:t>
            </a:r>
            <a:r>
              <a:rPr lang="nl-NL" dirty="0">
                <a:hlinkClick r:id="rId3"/>
              </a:rPr>
              <a:t>https://www.youtube.com/watch?v=IdKrgAEo8wk</a:t>
            </a:r>
            <a:endParaRPr lang="nl-NL" dirty="0"/>
          </a:p>
        </p:txBody>
      </p:sp>
    </p:spTree>
    <p:extLst>
      <p:ext uri="{BB962C8B-B14F-4D97-AF65-F5344CB8AC3E}">
        <p14:creationId xmlns:p14="http://schemas.microsoft.com/office/powerpoint/2010/main" val="294818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autisme ?</a:t>
            </a:r>
            <a:endParaRPr lang="nl-NL" dirty="0"/>
          </a:p>
        </p:txBody>
      </p:sp>
      <p:sp>
        <p:nvSpPr>
          <p:cNvPr id="3" name="Tijdelijke aanduiding voor inhoud 2"/>
          <p:cNvSpPr>
            <a:spLocks noGrp="1"/>
          </p:cNvSpPr>
          <p:nvPr>
            <p:ph idx="1"/>
          </p:nvPr>
        </p:nvSpPr>
        <p:spPr>
          <a:xfrm>
            <a:off x="467544" y="1930400"/>
            <a:ext cx="6347714" cy="3880773"/>
          </a:xfrm>
        </p:spPr>
        <p:txBody>
          <a:bodyPr>
            <a:normAutofit lnSpcReduction="10000"/>
          </a:bodyPr>
          <a:lstStyle/>
          <a:p>
            <a:r>
              <a:rPr lang="nl-NL" sz="2200" dirty="0" smtClean="0">
                <a:solidFill>
                  <a:srgbClr val="002060"/>
                </a:solidFill>
              </a:rPr>
              <a:t>Aangeboren stoornis in de informatieverwerking in de hersenen.</a:t>
            </a:r>
          </a:p>
          <a:p>
            <a:pPr marL="0" indent="0">
              <a:buNone/>
            </a:pPr>
            <a:endParaRPr lang="nl-NL" sz="2200" dirty="0" smtClean="0">
              <a:solidFill>
                <a:srgbClr val="002060"/>
              </a:solidFill>
            </a:endParaRPr>
          </a:p>
          <a:p>
            <a:r>
              <a:rPr lang="nl-NL" sz="2200" dirty="0" smtClean="0">
                <a:solidFill>
                  <a:srgbClr val="002060"/>
                </a:solidFill>
              </a:rPr>
              <a:t>Autisme is geen ziekte MAAR een stoornis</a:t>
            </a:r>
          </a:p>
          <a:p>
            <a:pPr marL="0" indent="0">
              <a:buNone/>
            </a:pPr>
            <a:endParaRPr lang="nl-NL" sz="2200" dirty="0">
              <a:solidFill>
                <a:srgbClr val="002060"/>
              </a:solidFill>
            </a:endParaRPr>
          </a:p>
          <a:p>
            <a:r>
              <a:rPr lang="nl-NL" sz="2200" dirty="0" smtClean="0">
                <a:solidFill>
                  <a:srgbClr val="002060"/>
                </a:solidFill>
              </a:rPr>
              <a:t>Manier van waarnemen en denken is verstoord</a:t>
            </a:r>
          </a:p>
          <a:p>
            <a:endParaRPr lang="nl-NL" sz="2200" dirty="0">
              <a:solidFill>
                <a:srgbClr val="002060"/>
              </a:solidFill>
            </a:endParaRPr>
          </a:p>
          <a:p>
            <a:r>
              <a:rPr lang="nl-NL" sz="2200" dirty="0" smtClean="0">
                <a:solidFill>
                  <a:srgbClr val="002060"/>
                </a:solidFill>
              </a:rPr>
              <a:t>20% normaal begaafd </a:t>
            </a:r>
          </a:p>
          <a:p>
            <a:r>
              <a:rPr lang="nl-NL" sz="2200" dirty="0" smtClean="0">
                <a:solidFill>
                  <a:srgbClr val="002060"/>
                </a:solidFill>
              </a:rPr>
              <a:t>80 % Verstandelijk beperkt</a:t>
            </a:r>
            <a:endParaRPr lang="nl-NL" sz="2200" dirty="0">
              <a:solidFill>
                <a:srgbClr val="002060"/>
              </a:solidFill>
            </a:endParaRPr>
          </a:p>
        </p:txBody>
      </p:sp>
    </p:spTree>
    <p:extLst>
      <p:ext uri="{BB962C8B-B14F-4D97-AF65-F5344CB8AC3E}">
        <p14:creationId xmlns:p14="http://schemas.microsoft.com/office/powerpoint/2010/main" val="893844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normAutofit/>
          </a:bodyPr>
          <a:lstStyle/>
          <a:p>
            <a:pPr marL="0" lvl="0" indent="0" defTabSz="457200" eaLnBrk="0" fontAlgn="base" hangingPunct="0">
              <a:spcBef>
                <a:spcPct val="0"/>
              </a:spcBef>
              <a:spcAft>
                <a:spcPct val="35000"/>
              </a:spcAft>
              <a:buNone/>
            </a:pPr>
            <a:r>
              <a:rPr lang="nl-NL" altLang="nl-NL" sz="2400" b="1" dirty="0">
                <a:solidFill>
                  <a:srgbClr val="002060"/>
                </a:solidFill>
                <a:latin typeface="Trebuchet MS" pitchFamily="34" charset="0"/>
                <a:ea typeface="MS PGothic" pitchFamily="34" charset="-128"/>
              </a:rPr>
              <a:t>Niet</a:t>
            </a:r>
            <a:r>
              <a:rPr lang="nl-NL" altLang="nl-NL" sz="2400" dirty="0">
                <a:solidFill>
                  <a:srgbClr val="002060"/>
                </a:solidFill>
                <a:latin typeface="Trebuchet MS" pitchFamily="34" charset="0"/>
                <a:ea typeface="MS PGothic" pitchFamily="34" charset="-128"/>
              </a:rPr>
              <a:t>: Het gedrag</a:t>
            </a:r>
          </a:p>
          <a:p>
            <a:pPr marL="0" lvl="0" indent="0" defTabSz="457200" eaLnBrk="0" fontAlgn="base" hangingPunct="0">
              <a:spcBef>
                <a:spcPct val="0"/>
              </a:spcBef>
              <a:spcAft>
                <a:spcPct val="35000"/>
              </a:spcAft>
              <a:buNone/>
            </a:pPr>
            <a:endParaRPr lang="nl-NL" altLang="nl-NL" sz="2400" b="1" dirty="0">
              <a:solidFill>
                <a:srgbClr val="002060"/>
              </a:solidFill>
              <a:latin typeface="Trebuchet MS" pitchFamily="34" charset="0"/>
              <a:ea typeface="MS PGothic" pitchFamily="34" charset="-128"/>
            </a:endParaRPr>
          </a:p>
          <a:p>
            <a:pPr marL="0" lvl="0" indent="0" defTabSz="457200" eaLnBrk="0" fontAlgn="base" hangingPunct="0">
              <a:spcBef>
                <a:spcPct val="0"/>
              </a:spcBef>
              <a:spcAft>
                <a:spcPct val="35000"/>
              </a:spcAft>
              <a:buNone/>
            </a:pPr>
            <a:r>
              <a:rPr lang="nl-NL" altLang="nl-NL" sz="2400" b="1" dirty="0">
                <a:solidFill>
                  <a:srgbClr val="002060"/>
                </a:solidFill>
                <a:latin typeface="Trebuchet MS" pitchFamily="34" charset="0"/>
                <a:ea typeface="MS PGothic" pitchFamily="34" charset="-128"/>
              </a:rPr>
              <a:t>Wel</a:t>
            </a:r>
            <a:r>
              <a:rPr lang="nl-NL" altLang="nl-NL" sz="2400" dirty="0">
                <a:solidFill>
                  <a:srgbClr val="002060"/>
                </a:solidFill>
                <a:latin typeface="Trebuchet MS" pitchFamily="34" charset="0"/>
                <a:ea typeface="MS PGothic" pitchFamily="34" charset="-128"/>
              </a:rPr>
              <a:t>: De wijze waarop ze </a:t>
            </a:r>
          </a:p>
          <a:p>
            <a:pPr marL="0" lvl="0" indent="0" algn="ctr" defTabSz="457200" eaLnBrk="0" fontAlgn="base" hangingPunct="0">
              <a:spcBef>
                <a:spcPct val="0"/>
              </a:spcBef>
              <a:spcAft>
                <a:spcPct val="35000"/>
              </a:spcAft>
              <a:buNone/>
            </a:pPr>
            <a:r>
              <a:rPr lang="nl-NL" altLang="nl-NL" sz="2400" b="1" dirty="0">
                <a:solidFill>
                  <a:srgbClr val="002060"/>
                </a:solidFill>
                <a:latin typeface="Trebuchet MS" pitchFamily="34" charset="0"/>
                <a:ea typeface="MS PGothic" pitchFamily="34" charset="-128"/>
              </a:rPr>
              <a:t>Waarnemen</a:t>
            </a:r>
            <a:r>
              <a:rPr lang="nl-NL" altLang="nl-NL" sz="2400" dirty="0">
                <a:solidFill>
                  <a:srgbClr val="002060"/>
                </a:solidFill>
                <a:latin typeface="Trebuchet MS" pitchFamily="34" charset="0"/>
                <a:ea typeface="MS PGothic" pitchFamily="34" charset="-128"/>
              </a:rPr>
              <a:t> en </a:t>
            </a:r>
          </a:p>
          <a:p>
            <a:pPr marL="0" lvl="0" indent="0" algn="ctr" defTabSz="457200" eaLnBrk="0" fontAlgn="base" hangingPunct="0">
              <a:spcBef>
                <a:spcPct val="0"/>
              </a:spcBef>
              <a:spcAft>
                <a:spcPct val="35000"/>
              </a:spcAft>
              <a:buNone/>
            </a:pPr>
            <a:r>
              <a:rPr lang="nl-NL" altLang="nl-NL" sz="2400" b="1" dirty="0">
                <a:solidFill>
                  <a:srgbClr val="002060"/>
                </a:solidFill>
                <a:latin typeface="Trebuchet MS" pitchFamily="34" charset="0"/>
                <a:ea typeface="MS PGothic" pitchFamily="34" charset="-128"/>
              </a:rPr>
              <a:t>Denken</a:t>
            </a:r>
            <a:r>
              <a:rPr lang="nl-NL" altLang="nl-NL" sz="2400" dirty="0">
                <a:solidFill>
                  <a:srgbClr val="002060"/>
                </a:solidFill>
                <a:latin typeface="Trebuchet MS" pitchFamily="34" charset="0"/>
                <a:ea typeface="MS PGothic" pitchFamily="34" charset="-128"/>
              </a:rPr>
              <a:t> </a:t>
            </a:r>
          </a:p>
          <a:p>
            <a:endParaRPr lang="nl-NL" dirty="0"/>
          </a:p>
        </p:txBody>
      </p:sp>
      <p:sp>
        <p:nvSpPr>
          <p:cNvPr id="2" name="Titel 1"/>
          <p:cNvSpPr>
            <a:spLocks noGrp="1"/>
          </p:cNvSpPr>
          <p:nvPr>
            <p:ph type="title"/>
          </p:nvPr>
        </p:nvSpPr>
        <p:spPr/>
        <p:txBody>
          <a:bodyPr/>
          <a:lstStyle/>
          <a:p>
            <a:r>
              <a:rPr lang="nl-NL" dirty="0" smtClean="0"/>
              <a:t>Autisme is</a:t>
            </a:r>
            <a:endParaRPr lang="nl-NL" dirty="0"/>
          </a:p>
        </p:txBody>
      </p:sp>
      <p:sp>
        <p:nvSpPr>
          <p:cNvPr id="4" name="Rechthoek 3"/>
          <p:cNvSpPr/>
          <p:nvPr/>
        </p:nvSpPr>
        <p:spPr>
          <a:xfrm>
            <a:off x="772852" y="5526352"/>
            <a:ext cx="4572000" cy="923330"/>
          </a:xfrm>
          <a:prstGeom prst="rect">
            <a:avLst/>
          </a:prstGeom>
        </p:spPr>
        <p:txBody>
          <a:bodyPr>
            <a:spAutoFit/>
          </a:bodyPr>
          <a:lstStyle/>
          <a:p>
            <a:r>
              <a:rPr lang="nl-NL" i="1" dirty="0">
                <a:solidFill>
                  <a:srgbClr val="10C0D0"/>
                </a:solidFill>
                <a:latin typeface="Adelle-Bold"/>
              </a:rPr>
              <a:t>"Autisme gaat niet om vreemd gedrag maar om ‘normaal’ menselijk gedrag in extreme mate."</a:t>
            </a:r>
            <a:endParaRPr lang="nl-NL" dirty="0"/>
          </a:p>
        </p:txBody>
      </p:sp>
    </p:spTree>
    <p:extLst>
      <p:ext uri="{BB962C8B-B14F-4D97-AF65-F5344CB8AC3E}">
        <p14:creationId xmlns:p14="http://schemas.microsoft.com/office/powerpoint/2010/main" val="2585335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Autisme = </a:t>
            </a:r>
            <a:r>
              <a:rPr lang="nl-NL" dirty="0" err="1" smtClean="0"/>
              <a:t>Pervasief</a:t>
            </a:r>
            <a:endParaRPr lang="nl-NL" dirty="0"/>
          </a:p>
        </p:txBody>
      </p:sp>
      <p:sp>
        <p:nvSpPr>
          <p:cNvPr id="3" name="Tijdelijke aanduiding voor inhoud 2"/>
          <p:cNvSpPr>
            <a:spLocks noGrp="1"/>
          </p:cNvSpPr>
          <p:nvPr>
            <p:ph idx="1"/>
          </p:nvPr>
        </p:nvSpPr>
        <p:spPr>
          <a:xfrm>
            <a:off x="609599" y="1700808"/>
            <a:ext cx="6347714" cy="3880773"/>
          </a:xfrm>
        </p:spPr>
        <p:txBody>
          <a:bodyPr>
            <a:noAutofit/>
          </a:bodyPr>
          <a:lstStyle/>
          <a:p>
            <a:r>
              <a:rPr lang="nl-NL" sz="2200" dirty="0" smtClean="0">
                <a:solidFill>
                  <a:srgbClr val="002060"/>
                </a:solidFill>
              </a:rPr>
              <a:t>Diep doordringend in de persoon</a:t>
            </a:r>
          </a:p>
          <a:p>
            <a:r>
              <a:rPr lang="nl-NL" sz="2200" dirty="0" smtClean="0">
                <a:solidFill>
                  <a:srgbClr val="002060"/>
                </a:solidFill>
              </a:rPr>
              <a:t>Autisme is een ontwikkelingsstoornis:</a:t>
            </a:r>
          </a:p>
          <a:p>
            <a:pPr lvl="1">
              <a:buFont typeface="Wingdings" pitchFamily="2" charset="2"/>
              <a:buChar char="ü"/>
            </a:pPr>
            <a:r>
              <a:rPr lang="nl-NL" sz="2000" dirty="0" smtClean="0">
                <a:solidFill>
                  <a:srgbClr val="002060"/>
                </a:solidFill>
              </a:rPr>
              <a:t>Sociale relaties / vaardigheden</a:t>
            </a:r>
          </a:p>
          <a:p>
            <a:pPr lvl="1">
              <a:buFont typeface="Wingdings" pitchFamily="2" charset="2"/>
              <a:buChar char="ü"/>
            </a:pPr>
            <a:r>
              <a:rPr lang="nl-NL" sz="2000" dirty="0" smtClean="0">
                <a:solidFill>
                  <a:srgbClr val="002060"/>
                </a:solidFill>
              </a:rPr>
              <a:t>Taal</a:t>
            </a:r>
          </a:p>
          <a:p>
            <a:pPr lvl="1">
              <a:buFont typeface="Wingdings" pitchFamily="2" charset="2"/>
              <a:buChar char="ü"/>
            </a:pPr>
            <a:r>
              <a:rPr lang="nl-NL" sz="2000" dirty="0" smtClean="0">
                <a:solidFill>
                  <a:srgbClr val="002060"/>
                </a:solidFill>
              </a:rPr>
              <a:t>Voorstellingsvermogen</a:t>
            </a:r>
          </a:p>
          <a:p>
            <a:pPr lvl="1">
              <a:buFont typeface="Wingdings" pitchFamily="2" charset="2"/>
              <a:buChar char="ü"/>
            </a:pPr>
            <a:r>
              <a:rPr lang="nl-NL" sz="2000" dirty="0" smtClean="0">
                <a:solidFill>
                  <a:srgbClr val="002060"/>
                </a:solidFill>
              </a:rPr>
              <a:t>Motoriek</a:t>
            </a:r>
          </a:p>
          <a:p>
            <a:pPr lvl="1">
              <a:buFont typeface="Wingdings" pitchFamily="2" charset="2"/>
              <a:buChar char="ü"/>
            </a:pPr>
            <a:r>
              <a:rPr lang="nl-NL" sz="2000" dirty="0" smtClean="0">
                <a:solidFill>
                  <a:srgbClr val="002060"/>
                </a:solidFill>
              </a:rPr>
              <a:t>Zelfbeeld</a:t>
            </a:r>
          </a:p>
          <a:p>
            <a:pPr lvl="1">
              <a:buFont typeface="Wingdings" pitchFamily="2" charset="2"/>
              <a:buChar char="ü"/>
            </a:pPr>
            <a:r>
              <a:rPr lang="nl-NL" sz="2000" dirty="0" smtClean="0">
                <a:solidFill>
                  <a:srgbClr val="002060"/>
                </a:solidFill>
              </a:rPr>
              <a:t>Gevoelens</a:t>
            </a:r>
          </a:p>
          <a:p>
            <a:pPr lvl="1">
              <a:buFont typeface="Wingdings" pitchFamily="2" charset="2"/>
              <a:buChar char="ü"/>
            </a:pPr>
            <a:r>
              <a:rPr lang="nl-NL" sz="2000" dirty="0" smtClean="0">
                <a:solidFill>
                  <a:srgbClr val="002060"/>
                </a:solidFill>
              </a:rPr>
              <a:t>Spel / fantasie</a:t>
            </a:r>
          </a:p>
          <a:p>
            <a:pPr lvl="1">
              <a:buFont typeface="Wingdings" pitchFamily="2" charset="2"/>
              <a:buChar char="ü"/>
            </a:pPr>
            <a:r>
              <a:rPr lang="nl-NL" sz="2000" dirty="0" smtClean="0">
                <a:solidFill>
                  <a:srgbClr val="002060"/>
                </a:solidFill>
              </a:rPr>
              <a:t>Begrip van de dagelijkse wereld</a:t>
            </a:r>
            <a:endParaRPr lang="nl-NL" sz="2000" dirty="0">
              <a:solidFill>
                <a:srgbClr val="002060"/>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32656"/>
            <a:ext cx="3568633" cy="6301572"/>
          </a:xfrm>
          <a:prstGeom prst="rect">
            <a:avLst/>
          </a:prstGeom>
        </p:spPr>
      </p:pic>
    </p:spTree>
    <p:extLst>
      <p:ext uri="{BB962C8B-B14F-4D97-AF65-F5344CB8AC3E}">
        <p14:creationId xmlns:p14="http://schemas.microsoft.com/office/powerpoint/2010/main" val="3942470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990</TotalTime>
  <Words>2140</Words>
  <Application>Microsoft Office PowerPoint</Application>
  <PresentationFormat>Diavoorstelling (4:3)</PresentationFormat>
  <Paragraphs>198</Paragraphs>
  <Slides>19</Slides>
  <Notes>19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19</vt:i4>
      </vt:variant>
    </vt:vector>
  </HeadingPairs>
  <TitlesOfParts>
    <vt:vector size="28" baseType="lpstr">
      <vt:lpstr>MS PGothic</vt:lpstr>
      <vt:lpstr>Adelle-Bold</vt:lpstr>
      <vt:lpstr>Arial</vt:lpstr>
      <vt:lpstr>Calibri</vt:lpstr>
      <vt:lpstr>Monotype Sorts</vt:lpstr>
      <vt:lpstr>Trebuchet MS</vt:lpstr>
      <vt:lpstr>Wingdings</vt:lpstr>
      <vt:lpstr>Wingdings 3</vt:lpstr>
      <vt:lpstr>Facet</vt:lpstr>
      <vt:lpstr>PowerPoint-presentatie</vt:lpstr>
      <vt:lpstr>Inhoud</vt:lpstr>
      <vt:lpstr>DSM 5</vt:lpstr>
      <vt:lpstr>DSM 5</vt:lpstr>
      <vt:lpstr>ASS ( Autisme spectrum stoornis)</vt:lpstr>
      <vt:lpstr>Savant syndroom </vt:lpstr>
      <vt:lpstr>Wat is autisme ?</vt:lpstr>
      <vt:lpstr>Autisme is</vt:lpstr>
      <vt:lpstr>Autisme = Pervasief</vt:lpstr>
      <vt:lpstr>“Sensorische Hel”  (Peter Vermeulen)</vt:lpstr>
      <vt:lpstr>Oorzaak Autisme</vt:lpstr>
      <vt:lpstr>PowerPoint-presentatie</vt:lpstr>
      <vt:lpstr>Waarnemen</vt:lpstr>
      <vt:lpstr>Sociaal gebied</vt:lpstr>
      <vt:lpstr>Communicatie</vt:lpstr>
      <vt:lpstr>Verbeelding</vt:lpstr>
      <vt:lpstr>Filemon Wesselink</vt:lpstr>
      <vt:lpstr>Wat kan je beter niet zeggen als begeleider ? </vt:lpstr>
      <vt:lpstr>PowerPoint-presentatie</vt:lpstr>
    </vt:vector>
  </TitlesOfParts>
  <Company>Summa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Autisme</dc:title>
  <dc:creator>Gorkom, Geert van</dc:creator>
  <cp:lastModifiedBy>Kievit, Eline</cp:lastModifiedBy>
  <cp:revision>64</cp:revision>
  <cp:lastPrinted>2018-12-14T14:22:48Z</cp:lastPrinted>
  <dcterms:created xsi:type="dcterms:W3CDTF">2016-02-01T12:35:56Z</dcterms:created>
  <dcterms:modified xsi:type="dcterms:W3CDTF">2020-05-19T09:02:33Z</dcterms:modified>
</cp:coreProperties>
</file>